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handoutMasterIdLst>
    <p:handoutMasterId r:id="rId21"/>
  </p:handoutMasterIdLst>
  <p:sldIdLst>
    <p:sldId id="264" r:id="rId2"/>
    <p:sldId id="271" r:id="rId3"/>
    <p:sldId id="329" r:id="rId4"/>
    <p:sldId id="378" r:id="rId5"/>
    <p:sldId id="268" r:id="rId6"/>
    <p:sldId id="316" r:id="rId7"/>
    <p:sldId id="305" r:id="rId8"/>
    <p:sldId id="269" r:id="rId9"/>
    <p:sldId id="306" r:id="rId10"/>
    <p:sldId id="381" r:id="rId11"/>
    <p:sldId id="382" r:id="rId12"/>
    <p:sldId id="383" r:id="rId13"/>
    <p:sldId id="270" r:id="rId14"/>
    <p:sldId id="384" r:id="rId15"/>
    <p:sldId id="385" r:id="rId16"/>
    <p:sldId id="386" r:id="rId17"/>
    <p:sldId id="262" r:id="rId18"/>
    <p:sldId id="380" r:id="rId19"/>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微软雅黑" panose="020B0503020204020204" pitchFamily="34" charset="-122"/>
      <p:regular r:id="rId26"/>
      <p:bold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p15:clr>
            <a:srgbClr val="A4A3A4"/>
          </p15:clr>
        </p15:guide>
        <p15:guide id="2" pos="376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C5F1"/>
    <a:srgbClr val="F5F7F9"/>
    <a:srgbClr val="51B6E5"/>
    <a:srgbClr val="CCE7F4"/>
    <a:srgbClr val="4FD1FF"/>
    <a:srgbClr val="78BFE8"/>
    <a:srgbClr val="B02E00"/>
    <a:srgbClr val="53ADDA"/>
    <a:srgbClr val="37ABE1"/>
    <a:srgbClr val="18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86" d="100"/>
          <a:sy n="86" d="100"/>
        </p:scale>
        <p:origin x="614" y="62"/>
      </p:cViewPr>
      <p:guideLst>
        <p:guide orient="horz" pos="2273"/>
        <p:guide pos="376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微软雅黑" panose="020B0503020204020204" charset="-122"/>
              </a:rPr>
              <a:t>2022/6/25</a:t>
            </a:fld>
            <a:endParaRPr lang="zh-CN" altLang="en-US">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微软雅黑" panose="020B0503020204020204" charset="-122"/>
              </a:rPr>
              <a:t>‹#›</a:t>
            </a:fld>
            <a:endParaRPr lang="zh-CN" altLang="en-US">
              <a:ea typeface="微软雅黑" panose="020B050302020402020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charset="-122"/>
              </a:defRPr>
            </a:lvl1pPr>
          </a:lstStyle>
          <a:p>
            <a:fld id="{D2A48B96-639E-45A3-A0BA-2464DFDB1FAA}" type="datetimeFigureOut">
              <a:rPr lang="zh-CN" altLang="en-US" smtClean="0"/>
              <a:t>2022/6/25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charset="-122"/>
        <a:cs typeface="+mn-cs"/>
      </a:defRPr>
    </a:lvl1pPr>
    <a:lvl2pPr marL="457200" algn="l" defTabSz="914400" rtl="0" eaLnBrk="1" latinLnBrk="0" hangingPunct="1">
      <a:defRPr sz="1200" kern="1200">
        <a:solidFill>
          <a:schemeClr val="tx1"/>
        </a:solidFill>
        <a:latin typeface="+mn-lt"/>
        <a:ea typeface="微软雅黑" panose="020B0503020204020204" charset="-122"/>
        <a:cs typeface="+mn-cs"/>
      </a:defRPr>
    </a:lvl2pPr>
    <a:lvl3pPr marL="914400" algn="l" defTabSz="914400" rtl="0" eaLnBrk="1" latinLnBrk="0" hangingPunct="1">
      <a:defRPr sz="1200" kern="1200">
        <a:solidFill>
          <a:schemeClr val="tx1"/>
        </a:solidFill>
        <a:latin typeface="+mn-lt"/>
        <a:ea typeface="微软雅黑" panose="020B0503020204020204" charset="-122"/>
        <a:cs typeface="+mn-cs"/>
      </a:defRPr>
    </a:lvl3pPr>
    <a:lvl4pPr marL="1371600" algn="l" defTabSz="914400" rtl="0" eaLnBrk="1" latinLnBrk="0" hangingPunct="1">
      <a:defRPr sz="1200" kern="1200">
        <a:solidFill>
          <a:schemeClr val="tx1"/>
        </a:solidFill>
        <a:latin typeface="+mn-lt"/>
        <a:ea typeface="微软雅黑" panose="020B0503020204020204" charset="-122"/>
        <a:cs typeface="+mn-cs"/>
      </a:defRPr>
    </a:lvl4pPr>
    <a:lvl5pPr marL="1828800" algn="l" defTabSz="914400" rtl="0" eaLnBrk="1" latinLnBrk="0" hangingPunct="1">
      <a:defRPr sz="1200" kern="1200">
        <a:solidFill>
          <a:schemeClr val="tx1"/>
        </a:solidFill>
        <a:latin typeface="+mn-lt"/>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2022/6/25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2022/6/25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2022/6/25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2022/6/25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2022/6/25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2022/6/25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2022/6/25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2022/6/25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2022/6/25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81.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6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66.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6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HUAWEI\Desktop\巴士3.png巴士3"/>
          <p:cNvPicPr>
            <a:picLocks noChangeAspect="1"/>
          </p:cNvPicPr>
          <p:nvPr/>
        </p:nvPicPr>
        <p:blipFill>
          <a:blip r:embed="rId3"/>
          <a:srcRect l="11181" r="10820" b="166"/>
          <a:stretch>
            <a:fillRect/>
          </a:stretch>
        </p:blipFill>
        <p:spPr>
          <a:xfrm>
            <a:off x="-8255" y="-635"/>
            <a:ext cx="12212955" cy="6875145"/>
          </a:xfrm>
          <a:prstGeom prst="rect">
            <a:avLst/>
          </a:prstGeom>
        </p:spPr>
      </p:pic>
      <p:sp>
        <p:nvSpPr>
          <p:cNvPr id="7" name="矩形 6"/>
          <p:cNvSpPr/>
          <p:nvPr/>
        </p:nvSpPr>
        <p:spPr>
          <a:xfrm>
            <a:off x="-21590" y="0"/>
            <a:ext cx="12234545" cy="6865620"/>
          </a:xfrm>
          <a:prstGeom prst="rect">
            <a:avLst/>
          </a:prstGeom>
          <a:solidFill>
            <a:schemeClr val="tx1">
              <a:lumMod val="95000"/>
              <a:lumOff val="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9686" y="295897"/>
            <a:ext cx="3513940" cy="377184"/>
            <a:chOff x="-29686" y="229206"/>
            <a:chExt cx="3513940" cy="443875"/>
          </a:xfrm>
        </p:grpSpPr>
        <p:grpSp>
          <p:nvGrpSpPr>
            <p:cNvPr id="217" name="组合 216"/>
            <p:cNvGrpSpPr/>
            <p:nvPr/>
          </p:nvGrpSpPr>
          <p:grpSpPr>
            <a:xfrm>
              <a:off x="503957" y="366499"/>
              <a:ext cx="1089025" cy="174626"/>
              <a:chOff x="2222500" y="455212"/>
              <a:chExt cx="1089025" cy="174626"/>
            </a:xfrm>
          </p:grpSpPr>
          <p:sp>
            <p:nvSpPr>
              <p:cNvPr id="220" name="半闭框 219"/>
              <p:cNvSpPr/>
              <p:nvPr/>
            </p:nvSpPr>
            <p:spPr>
              <a:xfrm rot="10800000">
                <a:off x="22225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1" name="半闭框 220"/>
              <p:cNvSpPr/>
              <p:nvPr/>
            </p:nvSpPr>
            <p:spPr>
              <a:xfrm rot="10800000">
                <a:off x="2374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2" name="半闭框 221"/>
              <p:cNvSpPr/>
              <p:nvPr/>
            </p:nvSpPr>
            <p:spPr>
              <a:xfrm rot="10800000">
                <a:off x="25273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3" name="半闭框 222"/>
              <p:cNvSpPr/>
              <p:nvPr/>
            </p:nvSpPr>
            <p:spPr>
              <a:xfrm rot="10800000">
                <a:off x="26797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4" name="半闭框 223"/>
              <p:cNvSpPr/>
              <p:nvPr/>
            </p:nvSpPr>
            <p:spPr>
              <a:xfrm rot="10800000">
                <a:off x="28321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5" name="半闭框 224"/>
              <p:cNvSpPr/>
              <p:nvPr/>
            </p:nvSpPr>
            <p:spPr>
              <a:xfrm rot="10800000">
                <a:off x="29845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6" name="半闭框 225"/>
              <p:cNvSpPr/>
              <p:nvPr/>
            </p:nvSpPr>
            <p:spPr>
              <a:xfrm rot="10800000">
                <a:off x="3136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18" name="直接连接符 217"/>
            <p:cNvCxnSpPr/>
            <p:nvPr/>
          </p:nvCxnSpPr>
          <p:spPr>
            <a:xfrm flipH="1">
              <a:off x="-7536" y="229206"/>
              <a:ext cx="3491790" cy="0"/>
            </a:xfrm>
            <a:prstGeom prst="line">
              <a:avLst/>
            </a:prstGeom>
            <a:ln w="25400">
              <a:gradFill>
                <a:gsLst>
                  <a:gs pos="0">
                    <a:srgbClr val="4FD1FF">
                      <a:alpha val="0"/>
                    </a:srgbClr>
                  </a:gs>
                  <a:gs pos="37000">
                    <a:srgbClr val="4FD1FF">
                      <a:alpha val="55000"/>
                    </a:srgbClr>
                  </a:gs>
                  <a:gs pos="100000">
                    <a:srgbClr val="4FD1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a:off x="-29686" y="673081"/>
              <a:ext cx="3480563" cy="0"/>
            </a:xfrm>
            <a:prstGeom prst="line">
              <a:avLst/>
            </a:prstGeom>
            <a:ln w="25400">
              <a:gradFill>
                <a:gsLst>
                  <a:gs pos="0">
                    <a:srgbClr val="4FD1FF">
                      <a:alpha val="0"/>
                    </a:srgbClr>
                  </a:gs>
                  <a:gs pos="37000">
                    <a:srgbClr val="4FD1FF">
                      <a:alpha val="55000"/>
                    </a:srgbClr>
                  </a:gs>
                  <a:gs pos="100000">
                    <a:srgbClr val="4FD1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256" name="组合 255"/>
            <p:cNvGrpSpPr/>
            <p:nvPr/>
          </p:nvGrpSpPr>
          <p:grpSpPr>
            <a:xfrm>
              <a:off x="1584706" y="366499"/>
              <a:ext cx="1089025" cy="174626"/>
              <a:chOff x="2222500" y="455212"/>
              <a:chExt cx="1089025" cy="174626"/>
            </a:xfrm>
          </p:grpSpPr>
          <p:sp>
            <p:nvSpPr>
              <p:cNvPr id="257" name="半闭框 256"/>
              <p:cNvSpPr/>
              <p:nvPr/>
            </p:nvSpPr>
            <p:spPr>
              <a:xfrm rot="10800000">
                <a:off x="22225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8" name="半闭框 257"/>
              <p:cNvSpPr/>
              <p:nvPr/>
            </p:nvSpPr>
            <p:spPr>
              <a:xfrm rot="10800000">
                <a:off x="2374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9" name="半闭框 258"/>
              <p:cNvSpPr/>
              <p:nvPr/>
            </p:nvSpPr>
            <p:spPr>
              <a:xfrm rot="10800000">
                <a:off x="25273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0" name="半闭框 259"/>
              <p:cNvSpPr/>
              <p:nvPr/>
            </p:nvSpPr>
            <p:spPr>
              <a:xfrm rot="10800000">
                <a:off x="26797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1" name="半闭框 260"/>
              <p:cNvSpPr/>
              <p:nvPr/>
            </p:nvSpPr>
            <p:spPr>
              <a:xfrm rot="10800000">
                <a:off x="28321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2" name="半闭框 261"/>
              <p:cNvSpPr/>
              <p:nvPr/>
            </p:nvSpPr>
            <p:spPr>
              <a:xfrm rot="10800000">
                <a:off x="29845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3" name="半闭框 262"/>
              <p:cNvSpPr/>
              <p:nvPr/>
            </p:nvSpPr>
            <p:spPr>
              <a:xfrm rot="10800000">
                <a:off x="3136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64" name="组合 263"/>
          <p:cNvGrpSpPr/>
          <p:nvPr/>
        </p:nvGrpSpPr>
        <p:grpSpPr>
          <a:xfrm rot="10800000">
            <a:off x="8678060" y="295896"/>
            <a:ext cx="3513940" cy="377184"/>
            <a:chOff x="-29686" y="229206"/>
            <a:chExt cx="3513940" cy="443875"/>
          </a:xfrm>
        </p:grpSpPr>
        <p:grpSp>
          <p:nvGrpSpPr>
            <p:cNvPr id="265" name="组合 264"/>
            <p:cNvGrpSpPr/>
            <p:nvPr/>
          </p:nvGrpSpPr>
          <p:grpSpPr>
            <a:xfrm>
              <a:off x="503957" y="366499"/>
              <a:ext cx="1089025" cy="174626"/>
              <a:chOff x="2222500" y="455212"/>
              <a:chExt cx="1089025" cy="174626"/>
            </a:xfrm>
          </p:grpSpPr>
          <p:sp>
            <p:nvSpPr>
              <p:cNvPr id="276" name="半闭框 275"/>
              <p:cNvSpPr/>
              <p:nvPr/>
            </p:nvSpPr>
            <p:spPr>
              <a:xfrm rot="10800000">
                <a:off x="22225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7" name="半闭框 276"/>
              <p:cNvSpPr/>
              <p:nvPr/>
            </p:nvSpPr>
            <p:spPr>
              <a:xfrm rot="10800000">
                <a:off x="2374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8" name="半闭框 277"/>
              <p:cNvSpPr/>
              <p:nvPr/>
            </p:nvSpPr>
            <p:spPr>
              <a:xfrm rot="10800000">
                <a:off x="25273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半闭框 278"/>
              <p:cNvSpPr/>
              <p:nvPr/>
            </p:nvSpPr>
            <p:spPr>
              <a:xfrm rot="10800000">
                <a:off x="26797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半闭框 279"/>
              <p:cNvSpPr/>
              <p:nvPr/>
            </p:nvSpPr>
            <p:spPr>
              <a:xfrm rot="10800000">
                <a:off x="28321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1" name="半闭框 280"/>
              <p:cNvSpPr/>
              <p:nvPr/>
            </p:nvSpPr>
            <p:spPr>
              <a:xfrm rot="10800000">
                <a:off x="29845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2" name="半闭框 281"/>
              <p:cNvSpPr/>
              <p:nvPr/>
            </p:nvSpPr>
            <p:spPr>
              <a:xfrm rot="10800000">
                <a:off x="3136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66" name="直接连接符 265"/>
            <p:cNvCxnSpPr/>
            <p:nvPr/>
          </p:nvCxnSpPr>
          <p:spPr>
            <a:xfrm flipH="1">
              <a:off x="-7536" y="229206"/>
              <a:ext cx="3491790" cy="0"/>
            </a:xfrm>
            <a:prstGeom prst="line">
              <a:avLst/>
            </a:prstGeom>
            <a:ln w="25400">
              <a:gradFill>
                <a:gsLst>
                  <a:gs pos="0">
                    <a:srgbClr val="4FD1FF">
                      <a:alpha val="0"/>
                    </a:srgbClr>
                  </a:gs>
                  <a:gs pos="37000">
                    <a:srgbClr val="4FD1FF">
                      <a:alpha val="55000"/>
                    </a:srgbClr>
                  </a:gs>
                  <a:gs pos="100000">
                    <a:srgbClr val="4FD1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flipH="1">
              <a:off x="-29686" y="673081"/>
              <a:ext cx="3480563" cy="0"/>
            </a:xfrm>
            <a:prstGeom prst="line">
              <a:avLst/>
            </a:prstGeom>
            <a:ln w="25400">
              <a:gradFill>
                <a:gsLst>
                  <a:gs pos="0">
                    <a:srgbClr val="4FD1FF">
                      <a:alpha val="0"/>
                    </a:srgbClr>
                  </a:gs>
                  <a:gs pos="37000">
                    <a:srgbClr val="4FD1FF">
                      <a:alpha val="55000"/>
                    </a:srgbClr>
                  </a:gs>
                  <a:gs pos="100000">
                    <a:srgbClr val="4FD1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268" name="组合 267"/>
            <p:cNvGrpSpPr/>
            <p:nvPr/>
          </p:nvGrpSpPr>
          <p:grpSpPr>
            <a:xfrm>
              <a:off x="1584706" y="366499"/>
              <a:ext cx="1089025" cy="174626"/>
              <a:chOff x="2222500" y="455212"/>
              <a:chExt cx="1089025" cy="174626"/>
            </a:xfrm>
          </p:grpSpPr>
          <p:sp>
            <p:nvSpPr>
              <p:cNvPr id="269" name="半闭框 268"/>
              <p:cNvSpPr/>
              <p:nvPr/>
            </p:nvSpPr>
            <p:spPr>
              <a:xfrm rot="10800000">
                <a:off x="22225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0" name="半闭框 269"/>
              <p:cNvSpPr/>
              <p:nvPr/>
            </p:nvSpPr>
            <p:spPr>
              <a:xfrm rot="10800000">
                <a:off x="2374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1" name="半闭框 270"/>
              <p:cNvSpPr/>
              <p:nvPr/>
            </p:nvSpPr>
            <p:spPr>
              <a:xfrm rot="10800000">
                <a:off x="25273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2" name="半闭框 271"/>
              <p:cNvSpPr/>
              <p:nvPr/>
            </p:nvSpPr>
            <p:spPr>
              <a:xfrm rot="10800000">
                <a:off x="26797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3" name="半闭框 272"/>
              <p:cNvSpPr/>
              <p:nvPr/>
            </p:nvSpPr>
            <p:spPr>
              <a:xfrm rot="10800000">
                <a:off x="28321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4" name="半闭框 273"/>
              <p:cNvSpPr/>
              <p:nvPr/>
            </p:nvSpPr>
            <p:spPr>
              <a:xfrm rot="10800000">
                <a:off x="29845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5" name="半闭框 274"/>
              <p:cNvSpPr/>
              <p:nvPr/>
            </p:nvSpPr>
            <p:spPr>
              <a:xfrm rot="10800000">
                <a:off x="3136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51" name="组合 150"/>
          <p:cNvGrpSpPr/>
          <p:nvPr/>
        </p:nvGrpSpPr>
        <p:grpSpPr>
          <a:xfrm rot="5400000">
            <a:off x="9749811" y="4414754"/>
            <a:ext cx="255451" cy="3990464"/>
            <a:chOff x="555213" y="1554738"/>
            <a:chExt cx="343018" cy="3990464"/>
          </a:xfrm>
        </p:grpSpPr>
        <p:grpSp>
          <p:nvGrpSpPr>
            <p:cNvPr id="158" name="组合 157"/>
            <p:cNvGrpSpPr/>
            <p:nvPr/>
          </p:nvGrpSpPr>
          <p:grpSpPr>
            <a:xfrm>
              <a:off x="630767" y="1680462"/>
              <a:ext cx="191911" cy="3728243"/>
              <a:chOff x="630767" y="2433215"/>
              <a:chExt cx="191911" cy="3728243"/>
            </a:xfrm>
          </p:grpSpPr>
          <p:sp>
            <p:nvSpPr>
              <p:cNvPr id="161" name="矩形 160"/>
              <p:cNvSpPr/>
              <p:nvPr/>
            </p:nvSpPr>
            <p:spPr>
              <a:xfrm>
                <a:off x="630767" y="60937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630767" y="59794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630767" y="58651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630767" y="57508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a:off x="630767" y="56365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a:off x="630767" y="55222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a:off x="630767" y="54079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630767" y="52936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630767" y="51793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630767" y="50650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a:off x="630767" y="49507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630767" y="48364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630767" y="47221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630767" y="46078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a:off x="630767" y="44935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p:cNvSpPr/>
              <p:nvPr/>
            </p:nvSpPr>
            <p:spPr>
              <a:xfrm>
                <a:off x="630767" y="43792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a:off x="630767" y="42649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630767" y="41496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630767" y="40353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630767" y="39210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a:off x="630767" y="38067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630767" y="36924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630767" y="35781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630767" y="34638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630767" y="33495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630767" y="32333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a:off x="630767" y="31190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630767" y="30047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630767" y="28904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630767" y="27761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630767" y="26618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p:cNvSpPr/>
              <p:nvPr/>
            </p:nvSpPr>
            <p:spPr>
              <a:xfrm>
                <a:off x="630767" y="25475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630767" y="24332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9" name="流程图: 手动操作 158"/>
            <p:cNvSpPr/>
            <p:nvPr/>
          </p:nvSpPr>
          <p:spPr>
            <a:xfrm>
              <a:off x="555213" y="1554738"/>
              <a:ext cx="343018" cy="78450"/>
            </a:xfrm>
            <a:prstGeom prst="flowChartManualOperation">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手动操作 159"/>
            <p:cNvSpPr/>
            <p:nvPr/>
          </p:nvSpPr>
          <p:spPr>
            <a:xfrm rot="10800000">
              <a:off x="555213" y="5466752"/>
              <a:ext cx="343018" cy="78450"/>
            </a:xfrm>
            <a:prstGeom prst="flowChartManualOperation">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6" name="直接连接符 155"/>
          <p:cNvCxnSpPr/>
          <p:nvPr/>
        </p:nvCxnSpPr>
        <p:spPr>
          <a:xfrm flipH="1">
            <a:off x="7945324" y="6236490"/>
            <a:ext cx="3923610" cy="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7945324" y="6586442"/>
            <a:ext cx="3923610" cy="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3382645" y="3204845"/>
            <a:ext cx="8181340" cy="1322070"/>
          </a:xfrm>
          <a:prstGeom prst="rect">
            <a:avLst/>
          </a:prstGeom>
          <a:noFill/>
        </p:spPr>
        <p:txBody>
          <a:bodyPr wrap="square" rtlCol="0">
            <a:spAutoFit/>
          </a:bodyPr>
          <a:lstStyle/>
          <a:p>
            <a:pPr algn="r"/>
            <a:r>
              <a:rPr lang="en-US" altLang="zh-CN" sz="4000" spc="300" dirty="0">
                <a:solidFill>
                  <a:schemeClr val="bg1"/>
                </a:solidFill>
                <a:latin typeface="微软雅黑" panose="020B0503020204020204" charset="-122"/>
                <a:ea typeface="微软雅黑" panose="020B0503020204020204" charset="-122"/>
                <a:sym typeface="+mn-lt"/>
              </a:rPr>
              <a:t>——</a:t>
            </a:r>
            <a:r>
              <a:rPr lang="zh-CN" altLang="en-US" sz="4000" spc="300" dirty="0">
                <a:solidFill>
                  <a:schemeClr val="bg1"/>
                </a:solidFill>
                <a:latin typeface="微软雅黑" panose="020B0503020204020204" charset="-122"/>
                <a:ea typeface="微软雅黑" panose="020B0503020204020204" charset="-122"/>
                <a:sym typeface="+mn-lt"/>
              </a:rPr>
              <a:t>司机监测和云端交互</a:t>
            </a:r>
          </a:p>
          <a:p>
            <a:pPr algn="r"/>
            <a:r>
              <a:rPr lang="zh-CN" altLang="en-US" sz="4000" spc="300" dirty="0">
                <a:solidFill>
                  <a:schemeClr val="bg1"/>
                </a:solidFill>
                <a:latin typeface="微软雅黑" panose="020B0503020204020204" charset="-122"/>
                <a:ea typeface="微软雅黑" panose="020B0503020204020204" charset="-122"/>
                <a:sym typeface="+mn-lt"/>
              </a:rPr>
              <a:t>一体化管理系统</a:t>
            </a:r>
          </a:p>
        </p:txBody>
      </p:sp>
      <p:grpSp>
        <p:nvGrpSpPr>
          <p:cNvPr id="15" name="组合 14"/>
          <p:cNvGrpSpPr/>
          <p:nvPr/>
        </p:nvGrpSpPr>
        <p:grpSpPr>
          <a:xfrm>
            <a:off x="391160" y="3707765"/>
            <a:ext cx="8415655" cy="1210310"/>
            <a:chOff x="2734" y="6744"/>
            <a:chExt cx="13253" cy="1906"/>
          </a:xfrm>
        </p:grpSpPr>
        <p:grpSp>
          <p:nvGrpSpPr>
            <p:cNvPr id="90" name="组合 89"/>
            <p:cNvGrpSpPr/>
            <p:nvPr/>
          </p:nvGrpSpPr>
          <p:grpSpPr>
            <a:xfrm>
              <a:off x="2734" y="6744"/>
              <a:ext cx="8415" cy="1860"/>
              <a:chOff x="3880502" y="4583115"/>
              <a:chExt cx="2865738" cy="633475"/>
            </a:xfrm>
          </p:grpSpPr>
          <p:cxnSp>
            <p:nvCxnSpPr>
              <p:cNvPr id="13" name="直接连接符 12"/>
              <p:cNvCxnSpPr/>
              <p:nvPr/>
            </p:nvCxnSpPr>
            <p:spPr>
              <a:xfrm>
                <a:off x="4000500" y="4649836"/>
                <a:ext cx="381000" cy="45720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81500" y="5107358"/>
                <a:ext cx="2364740"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944902" y="4759068"/>
                <a:ext cx="381000" cy="45720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325902" y="5216590"/>
                <a:ext cx="2364740"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3880502" y="4689264"/>
                <a:ext cx="79304" cy="79304"/>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42882" y="4583115"/>
                <a:ext cx="79304" cy="79304"/>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平行四边形 90"/>
            <p:cNvSpPr/>
            <p:nvPr/>
          </p:nvSpPr>
          <p:spPr>
            <a:xfrm>
              <a:off x="11309"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a:off x="11897"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a:off x="12485"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平行四边形 106"/>
            <p:cNvSpPr/>
            <p:nvPr/>
          </p:nvSpPr>
          <p:spPr>
            <a:xfrm>
              <a:off x="13072"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平行四边形 107"/>
            <p:cNvSpPr/>
            <p:nvPr/>
          </p:nvSpPr>
          <p:spPr>
            <a:xfrm>
              <a:off x="13660"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平行四边形 108"/>
            <p:cNvSpPr/>
            <p:nvPr/>
          </p:nvSpPr>
          <p:spPr>
            <a:xfrm>
              <a:off x="14248"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平行四边形 109"/>
            <p:cNvSpPr/>
            <p:nvPr/>
          </p:nvSpPr>
          <p:spPr>
            <a:xfrm>
              <a:off x="14835"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平行四边形 110"/>
            <p:cNvSpPr/>
            <p:nvPr/>
          </p:nvSpPr>
          <p:spPr>
            <a:xfrm>
              <a:off x="15423"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309620" y="1196340"/>
            <a:ext cx="8616315" cy="1181100"/>
            <a:chOff x="2682" y="5454"/>
            <a:chExt cx="13569" cy="1860"/>
          </a:xfrm>
        </p:grpSpPr>
        <p:grpSp>
          <p:nvGrpSpPr>
            <p:cNvPr id="97" name="组合 96"/>
            <p:cNvGrpSpPr/>
            <p:nvPr/>
          </p:nvGrpSpPr>
          <p:grpSpPr>
            <a:xfrm rot="10800000">
              <a:off x="7837" y="5454"/>
              <a:ext cx="8415" cy="1860"/>
              <a:chOff x="3880502" y="4583115"/>
              <a:chExt cx="2865738" cy="633475"/>
            </a:xfrm>
          </p:grpSpPr>
          <p:cxnSp>
            <p:nvCxnSpPr>
              <p:cNvPr id="98" name="直接连接符 97"/>
              <p:cNvCxnSpPr/>
              <p:nvPr/>
            </p:nvCxnSpPr>
            <p:spPr>
              <a:xfrm>
                <a:off x="4000500" y="4649836"/>
                <a:ext cx="381000" cy="45720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381500" y="5107358"/>
                <a:ext cx="2364740"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3944902" y="4759068"/>
                <a:ext cx="381000" cy="45720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325902" y="5216590"/>
                <a:ext cx="2364740"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3880502" y="4689264"/>
                <a:ext cx="79304" cy="79304"/>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3942882" y="4583115"/>
                <a:ext cx="79304" cy="79304"/>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平行四边形 125"/>
            <p:cNvSpPr/>
            <p:nvPr/>
          </p:nvSpPr>
          <p:spPr>
            <a:xfrm>
              <a:off x="2682"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平行四边形 126"/>
            <p:cNvSpPr/>
            <p:nvPr/>
          </p:nvSpPr>
          <p:spPr>
            <a:xfrm>
              <a:off x="3270"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平行四边形 127"/>
            <p:cNvSpPr/>
            <p:nvPr/>
          </p:nvSpPr>
          <p:spPr>
            <a:xfrm>
              <a:off x="3858"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平行四边形 128"/>
            <p:cNvSpPr/>
            <p:nvPr/>
          </p:nvSpPr>
          <p:spPr>
            <a:xfrm>
              <a:off x="4446"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平行四边形 129"/>
            <p:cNvSpPr/>
            <p:nvPr/>
          </p:nvSpPr>
          <p:spPr>
            <a:xfrm>
              <a:off x="5033"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平行四边形 130"/>
            <p:cNvSpPr/>
            <p:nvPr/>
          </p:nvSpPr>
          <p:spPr>
            <a:xfrm>
              <a:off x="5621"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平行四边形 131"/>
            <p:cNvSpPr/>
            <p:nvPr/>
          </p:nvSpPr>
          <p:spPr>
            <a:xfrm>
              <a:off x="6209"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平行四边形 132"/>
            <p:cNvSpPr/>
            <p:nvPr/>
          </p:nvSpPr>
          <p:spPr>
            <a:xfrm>
              <a:off x="6796"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450590" y="283210"/>
            <a:ext cx="5249545" cy="39878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charset="-122"/>
                <a:ea typeface="微软雅黑" panose="020B0503020204020204" charset="-122"/>
              </a:rPr>
              <a:t>软件构造基础</a:t>
            </a:r>
          </a:p>
        </p:txBody>
      </p:sp>
      <p:grpSp>
        <p:nvGrpSpPr>
          <p:cNvPr id="18" name="组合 17"/>
          <p:cNvGrpSpPr/>
          <p:nvPr/>
        </p:nvGrpSpPr>
        <p:grpSpPr>
          <a:xfrm>
            <a:off x="271780" y="6236335"/>
            <a:ext cx="3990975" cy="349250"/>
            <a:chOff x="428" y="9821"/>
            <a:chExt cx="6285" cy="550"/>
          </a:xfrm>
        </p:grpSpPr>
        <p:grpSp>
          <p:nvGrpSpPr>
            <p:cNvPr id="51" name="组合 50"/>
            <p:cNvGrpSpPr/>
            <p:nvPr/>
          </p:nvGrpSpPr>
          <p:grpSpPr>
            <a:xfrm>
              <a:off x="527" y="9821"/>
              <a:ext cx="6178" cy="551"/>
              <a:chOff x="527" y="9821"/>
              <a:chExt cx="6178" cy="551"/>
            </a:xfrm>
          </p:grpSpPr>
          <p:grpSp>
            <p:nvGrpSpPr>
              <p:cNvPr id="52" name="组合 51"/>
              <p:cNvGrpSpPr/>
              <p:nvPr/>
            </p:nvGrpSpPr>
            <p:grpSpPr>
              <a:xfrm rot="5400000">
                <a:off x="3466" y="7159"/>
                <a:ext cx="225" cy="5871"/>
                <a:chOff x="630767" y="2433215"/>
                <a:chExt cx="191911" cy="3728243"/>
              </a:xfrm>
            </p:grpSpPr>
            <p:sp>
              <p:nvSpPr>
                <p:cNvPr id="53" name="矩形 52"/>
                <p:cNvSpPr/>
                <p:nvPr/>
              </p:nvSpPr>
              <p:spPr>
                <a:xfrm>
                  <a:off x="630767" y="60937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630767" y="59794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30767" y="58651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630767" y="57508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30767" y="56365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30767" y="55222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30767" y="54079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30767" y="52936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630767" y="51793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30767" y="50650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30767" y="49507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630767" y="48364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630767" y="47221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630767" y="46078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630767" y="44935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630767" y="43792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630767" y="42649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30767" y="41496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630767" y="40353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30767" y="39210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630767" y="38067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30767" y="36924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30767" y="35781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630767" y="34638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630767" y="33495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630767" y="32333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630767" y="31190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630767" y="30047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630767" y="28904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630767" y="27761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30767" y="26618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630767" y="25475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630767" y="24332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p:nvCxnSpPr>
            <p:spPr>
              <a:xfrm flipH="1">
                <a:off x="527" y="9821"/>
                <a:ext cx="6179" cy="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527" y="10372"/>
                <a:ext cx="6179" cy="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6" name="流程图: 手动操作 95"/>
            <p:cNvSpPr/>
            <p:nvPr/>
          </p:nvSpPr>
          <p:spPr>
            <a:xfrm rot="5400000">
              <a:off x="6450" y="10033"/>
              <a:ext cx="402" cy="124"/>
            </a:xfrm>
            <a:prstGeom prst="flowChartManualOperation">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流程图: 手动操作 176"/>
            <p:cNvSpPr/>
            <p:nvPr/>
          </p:nvSpPr>
          <p:spPr>
            <a:xfrm rot="16200000">
              <a:off x="289" y="10033"/>
              <a:ext cx="402" cy="124"/>
            </a:xfrm>
            <a:prstGeom prst="flowChartManualOperation">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OfficePLUS-6"/>
          <p:cNvSpPr txBox="1"/>
          <p:nvPr/>
        </p:nvSpPr>
        <p:spPr>
          <a:xfrm>
            <a:off x="1161415" y="5194300"/>
            <a:ext cx="9827895" cy="521970"/>
          </a:xfrm>
          <a:prstGeom prst="rect">
            <a:avLst/>
          </a:prstGeom>
          <a:noFill/>
        </p:spPr>
        <p:txBody>
          <a:bodyPr wrap="square" rtlCol="0">
            <a:spAutoFit/>
          </a:bodyPr>
          <a:lstStyle/>
          <a:p>
            <a:pPr algn="dist"/>
            <a:r>
              <a:rPr lang="en-US" altLang="zh-CN" sz="1400" cap="all" dirty="0">
                <a:solidFill>
                  <a:schemeClr val="bg1"/>
                </a:solidFill>
                <a:latin typeface="+mj-ea"/>
                <a:ea typeface="+mj-ea"/>
              </a:rPr>
              <a:t>Bus-SAFENGINE : an integrated monitering system </a:t>
            </a:r>
          </a:p>
          <a:p>
            <a:pPr algn="dist"/>
            <a:r>
              <a:rPr lang="en-US" altLang="zh-CN" sz="1400" cap="all" dirty="0">
                <a:solidFill>
                  <a:schemeClr val="bg1"/>
                </a:solidFill>
                <a:latin typeface="+mj-ea"/>
                <a:ea typeface="+mj-ea"/>
              </a:rPr>
              <a:t>Involving DRIVER MONITORING AND cloud interaction</a:t>
            </a:r>
          </a:p>
        </p:txBody>
      </p:sp>
      <p:sp>
        <p:nvSpPr>
          <p:cNvPr id="112" name="文本框 111"/>
          <p:cNvSpPr txBox="1"/>
          <p:nvPr/>
        </p:nvSpPr>
        <p:spPr>
          <a:xfrm>
            <a:off x="4302760" y="6236335"/>
            <a:ext cx="3547745" cy="39878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charset="-122"/>
                <a:ea typeface="微软雅黑" panose="020B0503020204020204" charset="-122"/>
              </a:rPr>
              <a:t>大作业项目</a:t>
            </a:r>
          </a:p>
        </p:txBody>
      </p:sp>
      <p:sp>
        <p:nvSpPr>
          <p:cNvPr id="2" name="文本框 1"/>
          <p:cNvSpPr txBox="1"/>
          <p:nvPr/>
        </p:nvSpPr>
        <p:spPr>
          <a:xfrm>
            <a:off x="3316605" y="1711325"/>
            <a:ext cx="7285499" cy="1322070"/>
          </a:xfrm>
          <a:prstGeom prst="rect">
            <a:avLst/>
          </a:prstGeom>
          <a:noFill/>
        </p:spPr>
        <p:txBody>
          <a:bodyPr wrap="square" rtlCol="0">
            <a:spAutoFit/>
          </a:bodyPr>
          <a:lstStyle/>
          <a:p>
            <a:pPr algn="dist"/>
            <a:r>
              <a:rPr lang="zh-CN" altLang="en-US" sz="8000" b="1" spc="-300" dirty="0">
                <a:solidFill>
                  <a:schemeClr val="bg1"/>
                </a:solidFill>
                <a:latin typeface="微软雅黑" panose="020B0503020204020204" charset="-122"/>
                <a:ea typeface="微软雅黑" panose="020B0503020204020204" charset="-122"/>
                <a:sym typeface="+mn-lt"/>
              </a:rPr>
              <a:t>公交安行</a:t>
            </a:r>
          </a:p>
        </p:txBody>
      </p:sp>
      <p:pic>
        <p:nvPicPr>
          <p:cNvPr id="5" name="图片 4" descr="千库网_蓝色霓虹灯科技感标题框_元素编号12903175"/>
          <p:cNvPicPr>
            <a:picLocks noChangeAspect="1"/>
          </p:cNvPicPr>
          <p:nvPr/>
        </p:nvPicPr>
        <p:blipFill>
          <a:blip r:embed="rId4">
            <a:alphaModFix amt="80000"/>
            <a:lum contrast="-36000"/>
          </a:blip>
          <a:srcRect t="15806" b="19319"/>
          <a:stretch>
            <a:fillRect/>
          </a:stretch>
        </p:blipFill>
        <p:spPr>
          <a:xfrm>
            <a:off x="10744200" y="5256530"/>
            <a:ext cx="1437005" cy="932180"/>
          </a:xfrm>
          <a:prstGeom prst="rect">
            <a:avLst/>
          </a:prstGeom>
        </p:spPr>
      </p:pic>
      <p:pic>
        <p:nvPicPr>
          <p:cNvPr id="6" name="图形 5">
            <a:extLst>
              <a:ext uri="{FF2B5EF4-FFF2-40B4-BE49-F238E27FC236}">
                <a16:creationId xmlns:a16="http://schemas.microsoft.com/office/drawing/2014/main" id="{E5B8A077-7DF2-391D-D7E2-52D8E75AEE9A}"/>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68483"/>
          <a:stretch/>
        </p:blipFill>
        <p:spPr>
          <a:xfrm>
            <a:off x="1135782" y="1384013"/>
            <a:ext cx="1980171" cy="224389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3" name="组合 12"/>
          <p:cNvGrpSpPr/>
          <p:nvPr/>
        </p:nvGrpSpPr>
        <p:grpSpPr>
          <a:xfrm flipH="1" flipV="1">
            <a:off x="290830" y="586105"/>
            <a:ext cx="2335530" cy="492125"/>
            <a:chOff x="1241358" y="761968"/>
            <a:chExt cx="3244844" cy="701091"/>
          </a:xfrm>
        </p:grpSpPr>
        <p:cxnSp>
          <p:nvCxnSpPr>
            <p:cNvPr id="14" name="直接连接符 13"/>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543560" y="160020"/>
            <a:ext cx="2681605"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关键技术</a:t>
            </a:r>
          </a:p>
        </p:txBody>
      </p:sp>
      <p:pic>
        <p:nvPicPr>
          <p:cNvPr id="28" name="图片 27">
            <a:extLst>
              <a:ext uri="{FF2B5EF4-FFF2-40B4-BE49-F238E27FC236}">
                <a16:creationId xmlns:a16="http://schemas.microsoft.com/office/drawing/2014/main" id="{9333C27C-851A-A0FE-3942-B99B4730AA6F}"/>
              </a:ext>
            </a:extLst>
          </p:cNvPr>
          <p:cNvPicPr>
            <a:picLocks noChangeAspect="1"/>
          </p:cNvPicPr>
          <p:nvPr/>
        </p:nvPicPr>
        <p:blipFill>
          <a:blip r:embed="rId3"/>
          <a:stretch>
            <a:fillRect/>
          </a:stretch>
        </p:blipFill>
        <p:spPr>
          <a:xfrm>
            <a:off x="10062381" y="142191"/>
            <a:ext cx="2037165" cy="721293"/>
          </a:xfrm>
          <a:prstGeom prst="rect">
            <a:avLst/>
          </a:prstGeom>
        </p:spPr>
      </p:pic>
      <p:sp>
        <p:nvSpPr>
          <p:cNvPr id="19" name="文本框 18">
            <a:extLst>
              <a:ext uri="{FF2B5EF4-FFF2-40B4-BE49-F238E27FC236}">
                <a16:creationId xmlns:a16="http://schemas.microsoft.com/office/drawing/2014/main" id="{FF69EA8A-A5CC-D406-C80F-4858FCC93934}"/>
              </a:ext>
            </a:extLst>
          </p:cNvPr>
          <p:cNvSpPr txBox="1"/>
          <p:nvPr/>
        </p:nvSpPr>
        <p:spPr>
          <a:xfrm>
            <a:off x="3067591" y="863484"/>
            <a:ext cx="6056818" cy="584775"/>
          </a:xfrm>
          <a:prstGeom prst="rect">
            <a:avLst/>
          </a:prstGeom>
          <a:noFill/>
        </p:spPr>
        <p:txBody>
          <a:bodyPr wrap="square" rtlCol="0">
            <a:spAutoFit/>
          </a:bodyPr>
          <a:lstStyle/>
          <a:p>
            <a:pPr algn="ctr"/>
            <a:r>
              <a:rPr lang="en-US" altLang="zh-CN" sz="3200" b="1" dirty="0">
                <a:solidFill>
                  <a:schemeClr val="bg1"/>
                </a:solidFill>
                <a:latin typeface="+mj-ea"/>
                <a:ea typeface="+mj-ea"/>
              </a:rPr>
              <a:t>EF Core</a:t>
            </a:r>
            <a:endParaRPr lang="zh-CN" altLang="en-US" sz="3200" b="1" dirty="0">
              <a:solidFill>
                <a:schemeClr val="bg1"/>
              </a:solidFill>
              <a:latin typeface="+mj-ea"/>
              <a:ea typeface="+mj-ea"/>
            </a:endParaRPr>
          </a:p>
        </p:txBody>
      </p:sp>
      <p:pic>
        <p:nvPicPr>
          <p:cNvPr id="20" name="图片 19">
            <a:extLst>
              <a:ext uri="{FF2B5EF4-FFF2-40B4-BE49-F238E27FC236}">
                <a16:creationId xmlns:a16="http://schemas.microsoft.com/office/drawing/2014/main" id="{D48613EE-1C0D-5459-9A82-16ACDAA9BC0A}"/>
              </a:ext>
            </a:extLst>
          </p:cNvPr>
          <p:cNvPicPr>
            <a:picLocks noChangeAspect="1"/>
          </p:cNvPicPr>
          <p:nvPr/>
        </p:nvPicPr>
        <p:blipFill>
          <a:blip r:embed="rId4"/>
          <a:stretch>
            <a:fillRect/>
          </a:stretch>
        </p:blipFill>
        <p:spPr>
          <a:xfrm>
            <a:off x="2463063" y="1639933"/>
            <a:ext cx="7733671" cy="4723298"/>
          </a:xfrm>
          <a:prstGeom prst="rect">
            <a:avLst/>
          </a:prstGeom>
          <a:effectLst>
            <a:softEdge rad="63500"/>
          </a:effectLst>
        </p:spPr>
      </p:pic>
    </p:spTree>
    <p:custDataLst>
      <p:tags r:id="rId1"/>
    </p:custDataLst>
    <p:extLst>
      <p:ext uri="{BB962C8B-B14F-4D97-AF65-F5344CB8AC3E}">
        <p14:creationId xmlns:p14="http://schemas.microsoft.com/office/powerpoint/2010/main" val="3970977362"/>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3" name="组合 12"/>
          <p:cNvGrpSpPr/>
          <p:nvPr/>
        </p:nvGrpSpPr>
        <p:grpSpPr>
          <a:xfrm flipH="1" flipV="1">
            <a:off x="290830" y="586105"/>
            <a:ext cx="2335530" cy="492125"/>
            <a:chOff x="1241358" y="761968"/>
            <a:chExt cx="3244844" cy="701091"/>
          </a:xfrm>
        </p:grpSpPr>
        <p:cxnSp>
          <p:nvCxnSpPr>
            <p:cNvPr id="14" name="直接连接符 13"/>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543560" y="160020"/>
            <a:ext cx="2681605"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关键技术</a:t>
            </a:r>
          </a:p>
        </p:txBody>
      </p:sp>
      <p:pic>
        <p:nvPicPr>
          <p:cNvPr id="28" name="图片 27">
            <a:extLst>
              <a:ext uri="{FF2B5EF4-FFF2-40B4-BE49-F238E27FC236}">
                <a16:creationId xmlns:a16="http://schemas.microsoft.com/office/drawing/2014/main" id="{9333C27C-851A-A0FE-3942-B99B4730AA6F}"/>
              </a:ext>
            </a:extLst>
          </p:cNvPr>
          <p:cNvPicPr>
            <a:picLocks noChangeAspect="1"/>
          </p:cNvPicPr>
          <p:nvPr/>
        </p:nvPicPr>
        <p:blipFill>
          <a:blip r:embed="rId3"/>
          <a:stretch>
            <a:fillRect/>
          </a:stretch>
        </p:blipFill>
        <p:spPr>
          <a:xfrm>
            <a:off x="10062381" y="142191"/>
            <a:ext cx="2037165" cy="721293"/>
          </a:xfrm>
          <a:prstGeom prst="rect">
            <a:avLst/>
          </a:prstGeom>
        </p:spPr>
      </p:pic>
      <p:sp>
        <p:nvSpPr>
          <p:cNvPr id="19" name="文本框 18">
            <a:extLst>
              <a:ext uri="{FF2B5EF4-FFF2-40B4-BE49-F238E27FC236}">
                <a16:creationId xmlns:a16="http://schemas.microsoft.com/office/drawing/2014/main" id="{FF69EA8A-A5CC-D406-C80F-4858FCC93934}"/>
              </a:ext>
            </a:extLst>
          </p:cNvPr>
          <p:cNvSpPr txBox="1"/>
          <p:nvPr/>
        </p:nvSpPr>
        <p:spPr>
          <a:xfrm>
            <a:off x="3067591" y="863484"/>
            <a:ext cx="6056818" cy="584775"/>
          </a:xfrm>
          <a:prstGeom prst="rect">
            <a:avLst/>
          </a:prstGeom>
          <a:noFill/>
        </p:spPr>
        <p:txBody>
          <a:bodyPr wrap="square" rtlCol="0">
            <a:spAutoFit/>
          </a:bodyPr>
          <a:lstStyle/>
          <a:p>
            <a:pPr algn="ctr"/>
            <a:r>
              <a:rPr lang="en-US" altLang="zh-CN" sz="3200" b="1" dirty="0" err="1">
                <a:solidFill>
                  <a:schemeClr val="bg1"/>
                </a:solidFill>
                <a:latin typeface="+mj-ea"/>
                <a:ea typeface="+mj-ea"/>
              </a:rPr>
              <a:t>Jwt</a:t>
            </a:r>
            <a:r>
              <a:rPr lang="en-US" altLang="zh-CN" sz="3200" b="1" dirty="0">
                <a:solidFill>
                  <a:schemeClr val="bg1"/>
                </a:solidFill>
                <a:latin typeface="+mj-ea"/>
                <a:ea typeface="+mj-ea"/>
              </a:rPr>
              <a:t> Bearer</a:t>
            </a:r>
            <a:endParaRPr lang="zh-CN" altLang="en-US" sz="3200" b="1" dirty="0">
              <a:solidFill>
                <a:schemeClr val="bg1"/>
              </a:solidFill>
              <a:latin typeface="+mj-ea"/>
              <a:ea typeface="+mj-ea"/>
            </a:endParaRPr>
          </a:p>
        </p:txBody>
      </p:sp>
      <p:sp>
        <p:nvSpPr>
          <p:cNvPr id="29" name="文本框 28">
            <a:extLst>
              <a:ext uri="{FF2B5EF4-FFF2-40B4-BE49-F238E27FC236}">
                <a16:creationId xmlns:a16="http://schemas.microsoft.com/office/drawing/2014/main" id="{882B8B63-FEFE-9869-4CC7-2BB7768D7004}"/>
              </a:ext>
            </a:extLst>
          </p:cNvPr>
          <p:cNvSpPr txBox="1"/>
          <p:nvPr/>
        </p:nvSpPr>
        <p:spPr>
          <a:xfrm>
            <a:off x="1034122" y="1914778"/>
            <a:ext cx="10123755" cy="3046988"/>
          </a:xfrm>
          <a:prstGeom prst="rect">
            <a:avLst/>
          </a:prstGeom>
          <a:noFill/>
        </p:spPr>
        <p:txBody>
          <a:bodyPr wrap="square" rtlCol="0">
            <a:spAutoFit/>
          </a:bodyPr>
          <a:lstStyle/>
          <a:p>
            <a:r>
              <a:rPr lang="en-US" altLang="zh-CN" sz="3200" dirty="0" err="1">
                <a:solidFill>
                  <a:schemeClr val="bg1"/>
                </a:solidFill>
                <a:latin typeface="微软雅黑" panose="020B0503020204020204" pitchFamily="34" charset="-122"/>
                <a:ea typeface="微软雅黑" panose="020B0503020204020204" pitchFamily="34" charset="-122"/>
              </a:rPr>
              <a:t>Json</a:t>
            </a:r>
            <a:r>
              <a:rPr lang="en-US" altLang="zh-CN" sz="3200" dirty="0">
                <a:solidFill>
                  <a:schemeClr val="bg1"/>
                </a:solidFill>
                <a:latin typeface="微软雅黑" panose="020B0503020204020204" pitchFamily="34" charset="-122"/>
                <a:ea typeface="微软雅黑" panose="020B0503020204020204" pitchFamily="34" charset="-122"/>
              </a:rPr>
              <a:t> web token (JWT)</a:t>
            </a:r>
            <a:r>
              <a:rPr lang="zh-CN" altLang="en-US" sz="3200" dirty="0">
                <a:solidFill>
                  <a:schemeClr val="bg1"/>
                </a:solidFill>
                <a:latin typeface="微软雅黑" panose="020B0503020204020204" pitchFamily="34" charset="-122"/>
                <a:ea typeface="微软雅黑" panose="020B0503020204020204" pitchFamily="34" charset="-122"/>
              </a:rPr>
              <a:t>协议，是一种基于</a:t>
            </a:r>
            <a:r>
              <a:rPr lang="en-US" altLang="zh-CN" sz="3200" dirty="0">
                <a:solidFill>
                  <a:schemeClr val="bg1"/>
                </a:solidFill>
                <a:latin typeface="微软雅黑" panose="020B0503020204020204" pitchFamily="34" charset="-122"/>
                <a:ea typeface="微软雅黑" panose="020B0503020204020204" pitchFamily="34" charset="-122"/>
              </a:rPr>
              <a:t>JSON</a:t>
            </a:r>
            <a:r>
              <a:rPr lang="zh-CN" altLang="en-US" sz="3200" dirty="0">
                <a:solidFill>
                  <a:schemeClr val="bg1"/>
                </a:solidFill>
                <a:latin typeface="微软雅黑" panose="020B0503020204020204" pitchFamily="34" charset="-122"/>
                <a:ea typeface="微软雅黑" panose="020B0503020204020204" pitchFamily="34" charset="-122"/>
              </a:rPr>
              <a:t>的开放标准，通过服务器的私钥加密后生成的 </a:t>
            </a:r>
            <a:r>
              <a:rPr lang="en-US" altLang="zh-CN" sz="3200" dirty="0">
                <a:solidFill>
                  <a:schemeClr val="bg1"/>
                </a:solidFill>
                <a:latin typeface="微软雅黑" panose="020B0503020204020204" pitchFamily="34" charset="-122"/>
                <a:ea typeface="微软雅黑" panose="020B0503020204020204" pitchFamily="34" charset="-122"/>
              </a:rPr>
              <a:t>token </a:t>
            </a:r>
            <a:r>
              <a:rPr lang="zh-CN" altLang="en-US" sz="3200" dirty="0">
                <a:solidFill>
                  <a:schemeClr val="bg1"/>
                </a:solidFill>
                <a:latin typeface="微软雅黑" panose="020B0503020204020204" pitchFamily="34" charset="-122"/>
                <a:ea typeface="微软雅黑" panose="020B0503020204020204" pitchFamily="34" charset="-122"/>
              </a:rPr>
              <a:t>可以避免信息的篡改。</a:t>
            </a:r>
          </a:p>
          <a:p>
            <a:endParaRPr lang="zh-CN" altLang="en-US" sz="3200" dirty="0">
              <a:solidFill>
                <a:schemeClr val="bg1"/>
              </a:solidFill>
              <a:latin typeface="微软雅黑" panose="020B0503020204020204" pitchFamily="34" charset="-122"/>
              <a:ea typeface="微软雅黑" panose="020B0503020204020204" pitchFamily="34" charset="-122"/>
            </a:endParaRPr>
          </a:p>
          <a:p>
            <a:r>
              <a:rPr lang="en-US" altLang="zh-CN" sz="3200" dirty="0">
                <a:solidFill>
                  <a:schemeClr val="bg1"/>
                </a:solidFill>
                <a:latin typeface="微软雅黑" panose="020B0503020204020204" pitchFamily="34" charset="-122"/>
                <a:ea typeface="微软雅黑" panose="020B0503020204020204" pitchFamily="34" charset="-122"/>
              </a:rPr>
              <a:t>Bearer </a:t>
            </a:r>
            <a:r>
              <a:rPr lang="zh-CN" altLang="en-US" sz="3200" dirty="0">
                <a:solidFill>
                  <a:schemeClr val="bg1"/>
                </a:solidFill>
                <a:latin typeface="微软雅黑" panose="020B0503020204020204" pitchFamily="34" charset="-122"/>
                <a:ea typeface="微软雅黑" panose="020B0503020204020204" pitchFamily="34" charset="-122"/>
              </a:rPr>
              <a:t>认证，也成为令牌认证，是一种 </a:t>
            </a:r>
            <a:r>
              <a:rPr lang="en-US" altLang="zh-CN" sz="3200" dirty="0">
                <a:solidFill>
                  <a:schemeClr val="bg1"/>
                </a:solidFill>
                <a:latin typeface="微软雅黑" panose="020B0503020204020204" pitchFamily="34" charset="-122"/>
                <a:ea typeface="微软雅黑" panose="020B0503020204020204" pitchFamily="34" charset="-122"/>
              </a:rPr>
              <a:t>HTTP </a:t>
            </a:r>
            <a:r>
              <a:rPr lang="zh-CN" altLang="en-US" sz="3200" dirty="0">
                <a:solidFill>
                  <a:schemeClr val="bg1"/>
                </a:solidFill>
                <a:latin typeface="微软雅黑" panose="020B0503020204020204" pitchFamily="34" charset="-122"/>
                <a:ea typeface="微软雅黑" panose="020B0503020204020204" pitchFamily="34" charset="-122"/>
              </a:rPr>
              <a:t>身份验证方法。</a:t>
            </a:r>
          </a:p>
        </p:txBody>
      </p:sp>
    </p:spTree>
    <p:custDataLst>
      <p:tags r:id="rId1"/>
    </p:custDataLst>
    <p:extLst>
      <p:ext uri="{BB962C8B-B14F-4D97-AF65-F5344CB8AC3E}">
        <p14:creationId xmlns:p14="http://schemas.microsoft.com/office/powerpoint/2010/main" val="242727616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3" name="组合 12"/>
          <p:cNvGrpSpPr/>
          <p:nvPr/>
        </p:nvGrpSpPr>
        <p:grpSpPr>
          <a:xfrm flipH="1" flipV="1">
            <a:off x="290830" y="586105"/>
            <a:ext cx="2335530" cy="492125"/>
            <a:chOff x="1241358" y="761968"/>
            <a:chExt cx="3244844" cy="701091"/>
          </a:xfrm>
        </p:grpSpPr>
        <p:cxnSp>
          <p:nvCxnSpPr>
            <p:cNvPr id="14" name="直接连接符 13"/>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543560" y="160020"/>
            <a:ext cx="2681605"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关键技术</a:t>
            </a:r>
          </a:p>
        </p:txBody>
      </p:sp>
      <p:pic>
        <p:nvPicPr>
          <p:cNvPr id="28" name="图片 27">
            <a:extLst>
              <a:ext uri="{FF2B5EF4-FFF2-40B4-BE49-F238E27FC236}">
                <a16:creationId xmlns:a16="http://schemas.microsoft.com/office/drawing/2014/main" id="{9333C27C-851A-A0FE-3942-B99B4730AA6F}"/>
              </a:ext>
            </a:extLst>
          </p:cNvPr>
          <p:cNvPicPr>
            <a:picLocks noChangeAspect="1"/>
          </p:cNvPicPr>
          <p:nvPr/>
        </p:nvPicPr>
        <p:blipFill>
          <a:blip r:embed="rId3"/>
          <a:stretch>
            <a:fillRect/>
          </a:stretch>
        </p:blipFill>
        <p:spPr>
          <a:xfrm>
            <a:off x="10062381" y="142191"/>
            <a:ext cx="2037165" cy="721293"/>
          </a:xfrm>
          <a:prstGeom prst="rect">
            <a:avLst/>
          </a:prstGeom>
        </p:spPr>
      </p:pic>
      <p:sp>
        <p:nvSpPr>
          <p:cNvPr id="19" name="文本框 18">
            <a:extLst>
              <a:ext uri="{FF2B5EF4-FFF2-40B4-BE49-F238E27FC236}">
                <a16:creationId xmlns:a16="http://schemas.microsoft.com/office/drawing/2014/main" id="{FF69EA8A-A5CC-D406-C80F-4858FCC93934}"/>
              </a:ext>
            </a:extLst>
          </p:cNvPr>
          <p:cNvSpPr txBox="1"/>
          <p:nvPr/>
        </p:nvSpPr>
        <p:spPr>
          <a:xfrm>
            <a:off x="3067591" y="863484"/>
            <a:ext cx="6056818" cy="584775"/>
          </a:xfrm>
          <a:prstGeom prst="rect">
            <a:avLst/>
          </a:prstGeom>
          <a:noFill/>
        </p:spPr>
        <p:txBody>
          <a:bodyPr wrap="square" rtlCol="0">
            <a:spAutoFit/>
          </a:bodyPr>
          <a:lstStyle/>
          <a:p>
            <a:pPr algn="ctr"/>
            <a:r>
              <a:rPr lang="zh-CN" altLang="en-US" sz="3200" b="1" dirty="0">
                <a:solidFill>
                  <a:schemeClr val="bg1"/>
                </a:solidFill>
                <a:latin typeface="+mj-ea"/>
                <a:ea typeface="+mj-ea"/>
              </a:rPr>
              <a:t>前端框架</a:t>
            </a:r>
          </a:p>
        </p:txBody>
      </p:sp>
      <p:sp>
        <p:nvSpPr>
          <p:cNvPr id="29" name="文本框 28">
            <a:extLst>
              <a:ext uri="{FF2B5EF4-FFF2-40B4-BE49-F238E27FC236}">
                <a16:creationId xmlns:a16="http://schemas.microsoft.com/office/drawing/2014/main" id="{882B8B63-FEFE-9869-4CC7-2BB7768D7004}"/>
              </a:ext>
            </a:extLst>
          </p:cNvPr>
          <p:cNvSpPr txBox="1"/>
          <p:nvPr/>
        </p:nvSpPr>
        <p:spPr>
          <a:xfrm>
            <a:off x="3351677" y="2394172"/>
            <a:ext cx="6378732" cy="2754600"/>
          </a:xfrm>
          <a:prstGeom prst="rect">
            <a:avLst/>
          </a:prstGeom>
          <a:noFill/>
        </p:spPr>
        <p:txBody>
          <a:bodyPr wrap="square" rtlCol="0">
            <a:spAutoFit/>
          </a:bodyPr>
          <a:lstStyle/>
          <a:p>
            <a:pPr>
              <a:spcBef>
                <a:spcPts val="1800"/>
              </a:spcBef>
            </a:pPr>
            <a:r>
              <a:rPr lang="en-US" altLang="zh-CN" sz="3200" dirty="0">
                <a:solidFill>
                  <a:schemeClr val="bg1"/>
                </a:solidFill>
                <a:latin typeface="微软雅黑" panose="020B0503020204020204" pitchFamily="34" charset="-122"/>
                <a:ea typeface="微软雅黑" panose="020B0503020204020204" pitchFamily="34" charset="-122"/>
              </a:rPr>
              <a:t>Bootstrap —— </a:t>
            </a:r>
            <a:r>
              <a:rPr lang="zh-CN" altLang="en-US" sz="3200" dirty="0">
                <a:solidFill>
                  <a:schemeClr val="bg1"/>
                </a:solidFill>
                <a:latin typeface="微软雅黑" panose="020B0503020204020204" pitchFamily="34" charset="-122"/>
                <a:ea typeface="微软雅黑" panose="020B0503020204020204" pitchFamily="34" charset="-122"/>
              </a:rPr>
              <a:t>页面搭建</a:t>
            </a:r>
            <a:endParaRPr lang="en-US" altLang="zh-CN" sz="3200" dirty="0">
              <a:solidFill>
                <a:schemeClr val="bg1"/>
              </a:solidFill>
              <a:latin typeface="微软雅黑" panose="020B0503020204020204" pitchFamily="34" charset="-122"/>
              <a:ea typeface="微软雅黑" panose="020B0503020204020204" pitchFamily="34" charset="-122"/>
            </a:endParaRPr>
          </a:p>
          <a:p>
            <a:pPr>
              <a:spcBef>
                <a:spcPts val="1800"/>
              </a:spcBef>
            </a:pPr>
            <a:r>
              <a:rPr lang="en-US" altLang="zh-CN" sz="3200" dirty="0">
                <a:solidFill>
                  <a:schemeClr val="bg1"/>
                </a:solidFill>
                <a:latin typeface="微软雅黑" panose="020B0503020204020204" pitchFamily="34" charset="-122"/>
                <a:ea typeface="微软雅黑" panose="020B0503020204020204" pitchFamily="34" charset="-122"/>
              </a:rPr>
              <a:t>Vue —— </a:t>
            </a:r>
            <a:r>
              <a:rPr lang="zh-CN" altLang="en-US" sz="3200" dirty="0">
                <a:solidFill>
                  <a:schemeClr val="bg1"/>
                </a:solidFill>
                <a:latin typeface="微软雅黑" panose="020B0503020204020204" pitchFamily="34" charset="-122"/>
                <a:ea typeface="微软雅黑" panose="020B0503020204020204" pitchFamily="34" charset="-122"/>
              </a:rPr>
              <a:t>数据绑定</a:t>
            </a:r>
            <a:endParaRPr lang="en-US" altLang="zh-CN" sz="3200" dirty="0">
              <a:solidFill>
                <a:schemeClr val="bg1"/>
              </a:solidFill>
              <a:latin typeface="微软雅黑" panose="020B0503020204020204" pitchFamily="34" charset="-122"/>
              <a:ea typeface="微软雅黑" panose="020B0503020204020204" pitchFamily="34" charset="-122"/>
            </a:endParaRPr>
          </a:p>
          <a:p>
            <a:pPr>
              <a:spcBef>
                <a:spcPts val="1800"/>
              </a:spcBef>
            </a:pPr>
            <a:r>
              <a:rPr lang="en-US" altLang="zh-CN" sz="3200" dirty="0">
                <a:solidFill>
                  <a:schemeClr val="bg1"/>
                </a:solidFill>
                <a:latin typeface="微软雅黑" panose="020B0503020204020204" pitchFamily="34" charset="-122"/>
                <a:ea typeface="微软雅黑" panose="020B0503020204020204" pitchFamily="34" charset="-122"/>
              </a:rPr>
              <a:t>Ajax —— </a:t>
            </a:r>
            <a:r>
              <a:rPr lang="zh-CN" altLang="en-US" sz="3200" dirty="0">
                <a:solidFill>
                  <a:schemeClr val="bg1"/>
                </a:solidFill>
                <a:latin typeface="微软雅黑" panose="020B0503020204020204" pitchFamily="34" charset="-122"/>
                <a:ea typeface="微软雅黑" panose="020B0503020204020204" pitchFamily="34" charset="-122"/>
              </a:rPr>
              <a:t>请求</a:t>
            </a:r>
            <a:endParaRPr lang="en-US" altLang="zh-CN" sz="3200" dirty="0">
              <a:solidFill>
                <a:schemeClr val="bg1"/>
              </a:solidFill>
              <a:latin typeface="微软雅黑" panose="020B0503020204020204" pitchFamily="34" charset="-122"/>
              <a:ea typeface="微软雅黑" panose="020B0503020204020204" pitchFamily="34" charset="-122"/>
            </a:endParaRPr>
          </a:p>
          <a:p>
            <a:pPr>
              <a:spcBef>
                <a:spcPts val="1800"/>
              </a:spcBef>
            </a:pPr>
            <a:r>
              <a:rPr lang="en-US" altLang="zh-CN" sz="3200" dirty="0">
                <a:solidFill>
                  <a:schemeClr val="bg1"/>
                </a:solidFill>
                <a:latin typeface="微软雅黑" panose="020B0503020204020204" pitchFamily="34" charset="-122"/>
                <a:ea typeface="微软雅黑" panose="020B0503020204020204" pitchFamily="34" charset="-122"/>
              </a:rPr>
              <a:t>Leaflet —— </a:t>
            </a:r>
            <a:r>
              <a:rPr lang="zh-CN" altLang="en-US" sz="3200" dirty="0">
                <a:solidFill>
                  <a:schemeClr val="bg1"/>
                </a:solidFill>
                <a:latin typeface="微软雅黑" panose="020B0503020204020204" pitchFamily="34" charset="-122"/>
                <a:ea typeface="微软雅黑" panose="020B0503020204020204" pitchFamily="34" charset="-122"/>
              </a:rPr>
              <a:t>地图页面显示</a:t>
            </a:r>
          </a:p>
        </p:txBody>
      </p:sp>
    </p:spTree>
    <p:custDataLst>
      <p:tags r:id="rId1"/>
    </p:custDataLst>
    <p:extLst>
      <p:ext uri="{BB962C8B-B14F-4D97-AF65-F5344CB8AC3E}">
        <p14:creationId xmlns:p14="http://schemas.microsoft.com/office/powerpoint/2010/main" val="4517831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仪表盘"/>
          <p:cNvPicPr>
            <a:picLocks noChangeAspect="1"/>
          </p:cNvPicPr>
          <p:nvPr/>
        </p:nvPicPr>
        <p:blipFill>
          <a:blip r:embed="rId3"/>
          <a:srcRect t="11028" b="11651"/>
          <a:stretch>
            <a:fillRect/>
          </a:stretch>
        </p:blipFill>
        <p:spPr>
          <a:xfrm>
            <a:off x="0" y="-17780"/>
            <a:ext cx="12192000" cy="6887845"/>
          </a:xfrm>
          <a:prstGeom prst="rect">
            <a:avLst/>
          </a:prstGeom>
        </p:spPr>
      </p:pic>
      <p:sp>
        <p:nvSpPr>
          <p:cNvPr id="7" name="矩形 6"/>
          <p:cNvSpPr/>
          <p:nvPr/>
        </p:nvSpPr>
        <p:spPr>
          <a:xfrm>
            <a:off x="0" y="0"/>
            <a:ext cx="12191365" cy="6882130"/>
          </a:xfrm>
          <a:prstGeom prst="rect">
            <a:avLst/>
          </a:prstGeom>
          <a:solidFill>
            <a:schemeClr val="tx1">
              <a:lumMod val="95000"/>
              <a:lumOff val="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892382" y="1593754"/>
            <a:ext cx="2843465" cy="2945676"/>
            <a:chOff x="1670084" y="1428750"/>
            <a:chExt cx="4063967" cy="4210050"/>
          </a:xfrm>
        </p:grpSpPr>
        <p:sp>
          <p:nvSpPr>
            <p:cNvPr id="68" name="任意多边形: 形状 67"/>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任意多边形: 形状 68"/>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3" name="文本框 72"/>
          <p:cNvSpPr txBox="1"/>
          <p:nvPr/>
        </p:nvSpPr>
        <p:spPr>
          <a:xfrm>
            <a:off x="6494780" y="2439035"/>
            <a:ext cx="4196080" cy="922020"/>
          </a:xfrm>
          <a:prstGeom prst="rect">
            <a:avLst/>
          </a:prstGeom>
          <a:noFill/>
        </p:spPr>
        <p:txBody>
          <a:bodyPr wrap="square" rtlCol="0">
            <a:spAutoFit/>
          </a:bodyPr>
          <a:lstStyle/>
          <a:p>
            <a:pPr algn="dist"/>
            <a:r>
              <a:rPr lang="zh-CN" altLang="en-US" sz="5400" b="1" spc="300" dirty="0">
                <a:solidFill>
                  <a:schemeClr val="bg1"/>
                </a:solidFill>
                <a:latin typeface="微软雅黑" panose="020B0503020204020204" charset="-122"/>
                <a:ea typeface="微软雅黑" panose="020B0503020204020204" charset="-122"/>
                <a:cs typeface="Segoe UI" panose="020B0502040204020203" pitchFamily="34" charset="0"/>
              </a:rPr>
              <a:t>项目特色</a:t>
            </a:r>
          </a:p>
        </p:txBody>
      </p:sp>
      <p:grpSp>
        <p:nvGrpSpPr>
          <p:cNvPr id="2" name="组合 1"/>
          <p:cNvGrpSpPr/>
          <p:nvPr/>
        </p:nvGrpSpPr>
        <p:grpSpPr>
          <a:xfrm>
            <a:off x="5005705" y="1632200"/>
            <a:ext cx="1249583" cy="1294500"/>
            <a:chOff x="1670084" y="1428750"/>
            <a:chExt cx="4063967" cy="4210050"/>
          </a:xfrm>
        </p:grpSpPr>
        <p:sp>
          <p:nvSpPr>
            <p:cNvPr id="4" name="任意多边形: 形状 107"/>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任意多边形: 形状 108"/>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1" name="组合 110"/>
          <p:cNvGrpSpPr/>
          <p:nvPr/>
        </p:nvGrpSpPr>
        <p:grpSpPr>
          <a:xfrm>
            <a:off x="3523688" y="1158504"/>
            <a:ext cx="609670" cy="631585"/>
            <a:chOff x="1670084" y="1428750"/>
            <a:chExt cx="4063967" cy="4210050"/>
          </a:xfrm>
        </p:grpSpPr>
        <p:sp>
          <p:nvSpPr>
            <p:cNvPr id="112" name="任意多边形: 形状 111"/>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任意多边形: 形状 112"/>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4" name="组合 113"/>
          <p:cNvGrpSpPr/>
          <p:nvPr/>
        </p:nvGrpSpPr>
        <p:grpSpPr>
          <a:xfrm>
            <a:off x="4104066" y="3216351"/>
            <a:ext cx="965140" cy="999833"/>
            <a:chOff x="1670084" y="1428750"/>
            <a:chExt cx="4063967" cy="4210050"/>
          </a:xfrm>
        </p:grpSpPr>
        <p:sp>
          <p:nvSpPr>
            <p:cNvPr id="115"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7" name="文本框 116"/>
          <p:cNvSpPr txBox="1"/>
          <p:nvPr/>
        </p:nvSpPr>
        <p:spPr>
          <a:xfrm>
            <a:off x="5008369" y="1785368"/>
            <a:ext cx="1199336" cy="1014730"/>
          </a:xfrm>
          <a:prstGeom prst="rect">
            <a:avLst/>
          </a:prstGeom>
          <a:noFill/>
        </p:spPr>
        <p:txBody>
          <a:bodyPr wrap="square" rtlCol="0">
            <a:spAutoFit/>
          </a:bodyPr>
          <a:lstStyle/>
          <a:p>
            <a:pPr algn="ctr"/>
            <a:r>
              <a:rPr lang="en-US" altLang="zh-CN" sz="6000" b="1" dirty="0">
                <a:solidFill>
                  <a:schemeClr val="bg1"/>
                </a:solidFill>
                <a:latin typeface="微软雅黑" panose="020B0503020204020204" charset="-122"/>
              </a:rPr>
              <a:t>04</a:t>
            </a:r>
          </a:p>
        </p:txBody>
      </p:sp>
      <p:grpSp>
        <p:nvGrpSpPr>
          <p:cNvPr id="3" name="组合 2"/>
          <p:cNvGrpSpPr/>
          <p:nvPr/>
        </p:nvGrpSpPr>
        <p:grpSpPr>
          <a:xfrm rot="10800000">
            <a:off x="5980430" y="3273425"/>
            <a:ext cx="4279265" cy="924560"/>
            <a:chOff x="1241358" y="761968"/>
            <a:chExt cx="3244844" cy="701091"/>
          </a:xfrm>
        </p:grpSpPr>
        <p:cxnSp>
          <p:nvCxnSpPr>
            <p:cNvPr id="8" name="直接连接符 7"/>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descr="千库网_蓝色科技仪表盘_元素编号13090450"/>
          <p:cNvPicPr>
            <a:picLocks noChangeAspect="1"/>
          </p:cNvPicPr>
          <p:nvPr/>
        </p:nvPicPr>
        <p:blipFill>
          <a:blip r:embed="rId4"/>
          <a:stretch>
            <a:fillRect/>
          </a:stretch>
        </p:blipFill>
        <p:spPr>
          <a:xfrm>
            <a:off x="793750" y="1572260"/>
            <a:ext cx="3002915" cy="3002915"/>
          </a:xfrm>
          <a:prstGeom prst="rect">
            <a:avLst/>
          </a:prstGeom>
        </p:spPr>
      </p:pic>
      <p:sp>
        <p:nvSpPr>
          <p:cNvPr id="27" name="文本框 26"/>
          <p:cNvSpPr txBox="1"/>
          <p:nvPr/>
        </p:nvSpPr>
        <p:spPr>
          <a:xfrm>
            <a:off x="6569710" y="3361055"/>
            <a:ext cx="4015105" cy="275590"/>
          </a:xfrm>
          <a:prstGeom prst="rect">
            <a:avLst/>
          </a:prstGeom>
          <a:noFill/>
        </p:spPr>
        <p:txBody>
          <a:bodyPr wrap="square" rtlCol="0" anchor="t">
            <a:spAutoFit/>
          </a:bodyPr>
          <a:lstStyle/>
          <a:p>
            <a:pPr algn="dist"/>
            <a:r>
              <a:rPr lang="en-US" altLang="zh-CN" sz="1200" b="1" cap="all" dirty="0">
                <a:solidFill>
                  <a:schemeClr val="bg1"/>
                </a:solidFill>
                <a:latin typeface="微软雅黑" panose="020B0503020204020204" charset="-122"/>
                <a:ea typeface="微软雅黑" panose="020B0503020204020204" charset="-122"/>
                <a:cs typeface="微软雅黑" panose="020B0503020204020204" charset="-122"/>
                <a:sym typeface="+mn-ea"/>
              </a:rPr>
              <a:t>PROJECT FEATURE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3" name="组合 12"/>
          <p:cNvGrpSpPr/>
          <p:nvPr/>
        </p:nvGrpSpPr>
        <p:grpSpPr>
          <a:xfrm flipH="1" flipV="1">
            <a:off x="290830" y="586105"/>
            <a:ext cx="2335530" cy="492125"/>
            <a:chOff x="1241358" y="761968"/>
            <a:chExt cx="3244844" cy="701091"/>
          </a:xfrm>
        </p:grpSpPr>
        <p:cxnSp>
          <p:nvCxnSpPr>
            <p:cNvPr id="14" name="直接连接符 13"/>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543560" y="160020"/>
            <a:ext cx="2681605"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项目特色</a:t>
            </a:r>
          </a:p>
        </p:txBody>
      </p:sp>
      <p:pic>
        <p:nvPicPr>
          <p:cNvPr id="28" name="图片 27">
            <a:extLst>
              <a:ext uri="{FF2B5EF4-FFF2-40B4-BE49-F238E27FC236}">
                <a16:creationId xmlns:a16="http://schemas.microsoft.com/office/drawing/2014/main" id="{9333C27C-851A-A0FE-3942-B99B4730AA6F}"/>
              </a:ext>
            </a:extLst>
          </p:cNvPr>
          <p:cNvPicPr>
            <a:picLocks noChangeAspect="1"/>
          </p:cNvPicPr>
          <p:nvPr/>
        </p:nvPicPr>
        <p:blipFill>
          <a:blip r:embed="rId3"/>
          <a:stretch>
            <a:fillRect/>
          </a:stretch>
        </p:blipFill>
        <p:spPr>
          <a:xfrm>
            <a:off x="10062381" y="142191"/>
            <a:ext cx="2037165" cy="721293"/>
          </a:xfrm>
          <a:prstGeom prst="rect">
            <a:avLst/>
          </a:prstGeom>
        </p:spPr>
      </p:pic>
      <p:sp>
        <p:nvSpPr>
          <p:cNvPr id="19" name="文本框 18">
            <a:extLst>
              <a:ext uri="{FF2B5EF4-FFF2-40B4-BE49-F238E27FC236}">
                <a16:creationId xmlns:a16="http://schemas.microsoft.com/office/drawing/2014/main" id="{FF69EA8A-A5CC-D406-C80F-4858FCC93934}"/>
              </a:ext>
            </a:extLst>
          </p:cNvPr>
          <p:cNvSpPr txBox="1"/>
          <p:nvPr/>
        </p:nvSpPr>
        <p:spPr>
          <a:xfrm>
            <a:off x="3067591" y="863484"/>
            <a:ext cx="6056818" cy="584775"/>
          </a:xfrm>
          <a:prstGeom prst="rect">
            <a:avLst/>
          </a:prstGeom>
          <a:noFill/>
        </p:spPr>
        <p:txBody>
          <a:bodyPr wrap="square" rtlCol="0">
            <a:spAutoFit/>
          </a:bodyPr>
          <a:lstStyle/>
          <a:p>
            <a:pPr algn="ctr"/>
            <a:r>
              <a:rPr lang="zh-CN" altLang="en-US" sz="3200" b="1" dirty="0">
                <a:solidFill>
                  <a:schemeClr val="bg1"/>
                </a:solidFill>
                <a:latin typeface="+mj-ea"/>
                <a:ea typeface="+mj-ea"/>
              </a:rPr>
              <a:t>更新的解决方案</a:t>
            </a:r>
          </a:p>
        </p:txBody>
      </p:sp>
      <p:sp>
        <p:nvSpPr>
          <p:cNvPr id="29" name="文本框 28">
            <a:extLst>
              <a:ext uri="{FF2B5EF4-FFF2-40B4-BE49-F238E27FC236}">
                <a16:creationId xmlns:a16="http://schemas.microsoft.com/office/drawing/2014/main" id="{882B8B63-FEFE-9869-4CC7-2BB7768D7004}"/>
              </a:ext>
            </a:extLst>
          </p:cNvPr>
          <p:cNvSpPr txBox="1"/>
          <p:nvPr/>
        </p:nvSpPr>
        <p:spPr>
          <a:xfrm>
            <a:off x="566376" y="2073661"/>
            <a:ext cx="5643381" cy="3170099"/>
          </a:xfrm>
          <a:prstGeom prst="rect">
            <a:avLst/>
          </a:prstGeom>
          <a:noFill/>
        </p:spPr>
        <p:txBody>
          <a:bodyPr wrap="square" rtlCol="0">
            <a:spAutoFit/>
          </a:bodyPr>
          <a:lstStyle/>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已有的解决方案：</a:t>
            </a: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本地视频录像</a:t>
            </a: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r>
              <a:rPr lang="en-US" altLang="zh-CN" sz="2800" dirty="0">
                <a:solidFill>
                  <a:schemeClr val="bg1"/>
                </a:solidFill>
                <a:latin typeface="微软雅黑" panose="020B0503020204020204" pitchFamily="34" charset="-122"/>
                <a:ea typeface="微软雅黑" panose="020B0503020204020204" pitchFamily="34" charset="-122"/>
              </a:rPr>
              <a:t>GPS</a:t>
            </a:r>
            <a:r>
              <a:rPr lang="zh-CN" altLang="en-US" sz="2800" dirty="0">
                <a:solidFill>
                  <a:schemeClr val="bg1"/>
                </a:solidFill>
                <a:latin typeface="微软雅黑" panose="020B0503020204020204" pitchFamily="34" charset="-122"/>
                <a:ea typeface="微软雅黑" panose="020B0503020204020204" pitchFamily="34" charset="-122"/>
              </a:rPr>
              <a:t>定位</a:t>
            </a: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基于图像识别的驾驶疲劳监测</a:t>
            </a:r>
          </a:p>
        </p:txBody>
      </p:sp>
      <p:sp>
        <p:nvSpPr>
          <p:cNvPr id="30" name="文本框 29">
            <a:extLst>
              <a:ext uri="{FF2B5EF4-FFF2-40B4-BE49-F238E27FC236}">
                <a16:creationId xmlns:a16="http://schemas.microsoft.com/office/drawing/2014/main" id="{9682E8E0-DDB3-B9EA-E215-504C291D230A}"/>
              </a:ext>
            </a:extLst>
          </p:cNvPr>
          <p:cNvSpPr txBox="1"/>
          <p:nvPr/>
        </p:nvSpPr>
        <p:spPr>
          <a:xfrm>
            <a:off x="6096000" y="2073660"/>
            <a:ext cx="5643381" cy="3139321"/>
          </a:xfrm>
          <a:prstGeom prst="rect">
            <a:avLst/>
          </a:prstGeom>
          <a:noFill/>
        </p:spPr>
        <p:txBody>
          <a:bodyPr wrap="square" rtlCol="0">
            <a:spAutoFit/>
          </a:bodyPr>
          <a:lstStyle/>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我们的解决方案：</a:t>
            </a: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通过高速移动网实时传输传感器获得的司机生理指标与实时拍摄的图像数据，结合二者进行分析，并反馈给管理员。</a:t>
            </a:r>
          </a:p>
        </p:txBody>
      </p:sp>
    </p:spTree>
    <p:custDataLst>
      <p:tags r:id="rId1"/>
    </p:custDataLst>
    <p:extLst>
      <p:ext uri="{BB962C8B-B14F-4D97-AF65-F5344CB8AC3E}">
        <p14:creationId xmlns:p14="http://schemas.microsoft.com/office/powerpoint/2010/main" val="396604832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3" name="组合 12"/>
          <p:cNvGrpSpPr/>
          <p:nvPr/>
        </p:nvGrpSpPr>
        <p:grpSpPr>
          <a:xfrm flipH="1" flipV="1">
            <a:off x="290830" y="586105"/>
            <a:ext cx="2335530" cy="492125"/>
            <a:chOff x="1241358" y="761968"/>
            <a:chExt cx="3244844" cy="701091"/>
          </a:xfrm>
        </p:grpSpPr>
        <p:cxnSp>
          <p:nvCxnSpPr>
            <p:cNvPr id="14" name="直接连接符 13"/>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543560" y="160020"/>
            <a:ext cx="2681605"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项目特色</a:t>
            </a:r>
          </a:p>
        </p:txBody>
      </p:sp>
      <p:pic>
        <p:nvPicPr>
          <p:cNvPr id="28" name="图片 27">
            <a:extLst>
              <a:ext uri="{FF2B5EF4-FFF2-40B4-BE49-F238E27FC236}">
                <a16:creationId xmlns:a16="http://schemas.microsoft.com/office/drawing/2014/main" id="{9333C27C-851A-A0FE-3942-B99B4730AA6F}"/>
              </a:ext>
            </a:extLst>
          </p:cNvPr>
          <p:cNvPicPr>
            <a:picLocks noChangeAspect="1"/>
          </p:cNvPicPr>
          <p:nvPr/>
        </p:nvPicPr>
        <p:blipFill>
          <a:blip r:embed="rId3"/>
          <a:stretch>
            <a:fillRect/>
          </a:stretch>
        </p:blipFill>
        <p:spPr>
          <a:xfrm>
            <a:off x="10062381" y="142191"/>
            <a:ext cx="2037165" cy="721293"/>
          </a:xfrm>
          <a:prstGeom prst="rect">
            <a:avLst/>
          </a:prstGeom>
        </p:spPr>
      </p:pic>
      <p:sp>
        <p:nvSpPr>
          <p:cNvPr id="19" name="文本框 18">
            <a:extLst>
              <a:ext uri="{FF2B5EF4-FFF2-40B4-BE49-F238E27FC236}">
                <a16:creationId xmlns:a16="http://schemas.microsoft.com/office/drawing/2014/main" id="{FF69EA8A-A5CC-D406-C80F-4858FCC93934}"/>
              </a:ext>
            </a:extLst>
          </p:cNvPr>
          <p:cNvSpPr txBox="1"/>
          <p:nvPr/>
        </p:nvSpPr>
        <p:spPr>
          <a:xfrm>
            <a:off x="3067591" y="863484"/>
            <a:ext cx="6056818" cy="584775"/>
          </a:xfrm>
          <a:prstGeom prst="rect">
            <a:avLst/>
          </a:prstGeom>
          <a:noFill/>
        </p:spPr>
        <p:txBody>
          <a:bodyPr wrap="square" rtlCol="0">
            <a:spAutoFit/>
          </a:bodyPr>
          <a:lstStyle/>
          <a:p>
            <a:pPr algn="ctr"/>
            <a:r>
              <a:rPr lang="zh-CN" altLang="en-US" sz="3200" b="1" dirty="0">
                <a:solidFill>
                  <a:schemeClr val="bg1"/>
                </a:solidFill>
                <a:latin typeface="+mj-ea"/>
                <a:ea typeface="+mj-ea"/>
              </a:rPr>
              <a:t>更优秀的实时性</a:t>
            </a:r>
          </a:p>
        </p:txBody>
      </p:sp>
      <p:sp>
        <p:nvSpPr>
          <p:cNvPr id="29" name="文本框 28">
            <a:extLst>
              <a:ext uri="{FF2B5EF4-FFF2-40B4-BE49-F238E27FC236}">
                <a16:creationId xmlns:a16="http://schemas.microsoft.com/office/drawing/2014/main" id="{882B8B63-FEFE-9869-4CC7-2BB7768D7004}"/>
              </a:ext>
            </a:extLst>
          </p:cNvPr>
          <p:cNvSpPr txBox="1"/>
          <p:nvPr/>
        </p:nvSpPr>
        <p:spPr>
          <a:xfrm>
            <a:off x="566376" y="2073661"/>
            <a:ext cx="5643381" cy="2508379"/>
          </a:xfrm>
          <a:prstGeom prst="rect">
            <a:avLst/>
          </a:prstGeom>
          <a:noFill/>
        </p:spPr>
        <p:txBody>
          <a:bodyPr wrap="square" rtlCol="0">
            <a:spAutoFit/>
          </a:bodyPr>
          <a:lstStyle/>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已有的解决方案：</a:t>
            </a: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历史原因</a:t>
            </a: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数据存储在本地</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9682E8E0-DDB3-B9EA-E215-504C291D230A}"/>
              </a:ext>
            </a:extLst>
          </p:cNvPr>
          <p:cNvSpPr txBox="1"/>
          <p:nvPr/>
        </p:nvSpPr>
        <p:spPr>
          <a:xfrm>
            <a:off x="6096000" y="2073660"/>
            <a:ext cx="5643381" cy="2508379"/>
          </a:xfrm>
          <a:prstGeom prst="rect">
            <a:avLst/>
          </a:prstGeom>
          <a:noFill/>
        </p:spPr>
        <p:txBody>
          <a:bodyPr wrap="square" rtlCol="0">
            <a:spAutoFit/>
          </a:bodyPr>
          <a:lstStyle/>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我们的解决方案：</a:t>
            </a: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实现实时传输</a:t>
            </a:r>
            <a:endParaRPr lang="en-US" altLang="zh-CN" sz="2800" dirty="0">
              <a:solidFill>
                <a:schemeClr val="bg1"/>
              </a:solidFill>
              <a:latin typeface="微软雅黑" panose="020B0503020204020204" pitchFamily="34" charset="-122"/>
              <a:ea typeface="微软雅黑" panose="020B0503020204020204" pitchFamily="34" charset="-122"/>
            </a:endParaRPr>
          </a:p>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数据存储在云上</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2252144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3" name="组合 12"/>
          <p:cNvGrpSpPr/>
          <p:nvPr/>
        </p:nvGrpSpPr>
        <p:grpSpPr>
          <a:xfrm flipH="1" flipV="1">
            <a:off x="290830" y="586105"/>
            <a:ext cx="2335530" cy="492125"/>
            <a:chOff x="1241358" y="761968"/>
            <a:chExt cx="3244844" cy="701091"/>
          </a:xfrm>
        </p:grpSpPr>
        <p:cxnSp>
          <p:nvCxnSpPr>
            <p:cNvPr id="14" name="直接连接符 13"/>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543560" y="160020"/>
            <a:ext cx="2681605"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项目特色</a:t>
            </a:r>
          </a:p>
        </p:txBody>
      </p:sp>
      <p:pic>
        <p:nvPicPr>
          <p:cNvPr id="28" name="图片 27">
            <a:extLst>
              <a:ext uri="{FF2B5EF4-FFF2-40B4-BE49-F238E27FC236}">
                <a16:creationId xmlns:a16="http://schemas.microsoft.com/office/drawing/2014/main" id="{9333C27C-851A-A0FE-3942-B99B4730AA6F}"/>
              </a:ext>
            </a:extLst>
          </p:cNvPr>
          <p:cNvPicPr>
            <a:picLocks noChangeAspect="1"/>
          </p:cNvPicPr>
          <p:nvPr/>
        </p:nvPicPr>
        <p:blipFill>
          <a:blip r:embed="rId3"/>
          <a:stretch>
            <a:fillRect/>
          </a:stretch>
        </p:blipFill>
        <p:spPr>
          <a:xfrm>
            <a:off x="10062381" y="142191"/>
            <a:ext cx="2037165" cy="721293"/>
          </a:xfrm>
          <a:prstGeom prst="rect">
            <a:avLst/>
          </a:prstGeom>
        </p:spPr>
      </p:pic>
      <p:sp>
        <p:nvSpPr>
          <p:cNvPr id="19" name="文本框 18">
            <a:extLst>
              <a:ext uri="{FF2B5EF4-FFF2-40B4-BE49-F238E27FC236}">
                <a16:creationId xmlns:a16="http://schemas.microsoft.com/office/drawing/2014/main" id="{FF69EA8A-A5CC-D406-C80F-4858FCC93934}"/>
              </a:ext>
            </a:extLst>
          </p:cNvPr>
          <p:cNvSpPr txBox="1"/>
          <p:nvPr/>
        </p:nvSpPr>
        <p:spPr>
          <a:xfrm>
            <a:off x="3067591" y="863484"/>
            <a:ext cx="6056818" cy="584775"/>
          </a:xfrm>
          <a:prstGeom prst="rect">
            <a:avLst/>
          </a:prstGeom>
          <a:noFill/>
        </p:spPr>
        <p:txBody>
          <a:bodyPr wrap="square" rtlCol="0">
            <a:spAutoFit/>
          </a:bodyPr>
          <a:lstStyle/>
          <a:p>
            <a:pPr algn="ctr"/>
            <a:r>
              <a:rPr lang="zh-CN" altLang="en-US" sz="3200" b="1" dirty="0">
                <a:solidFill>
                  <a:schemeClr val="bg1"/>
                </a:solidFill>
                <a:latin typeface="+mj-ea"/>
                <a:ea typeface="+mj-ea"/>
              </a:rPr>
              <a:t>结合生理指标</a:t>
            </a:r>
          </a:p>
        </p:txBody>
      </p:sp>
      <p:sp>
        <p:nvSpPr>
          <p:cNvPr id="30" name="文本框 29">
            <a:extLst>
              <a:ext uri="{FF2B5EF4-FFF2-40B4-BE49-F238E27FC236}">
                <a16:creationId xmlns:a16="http://schemas.microsoft.com/office/drawing/2014/main" id="{9682E8E0-DDB3-B9EA-E215-504C291D230A}"/>
              </a:ext>
            </a:extLst>
          </p:cNvPr>
          <p:cNvSpPr txBox="1"/>
          <p:nvPr/>
        </p:nvSpPr>
        <p:spPr>
          <a:xfrm>
            <a:off x="1951863" y="3091754"/>
            <a:ext cx="9055184" cy="954107"/>
          </a:xfrm>
          <a:prstGeom prst="rect">
            <a:avLst/>
          </a:prstGeom>
          <a:noFill/>
        </p:spPr>
        <p:txBody>
          <a:bodyPr wrap="square" rtlCol="0">
            <a:spAutoFit/>
          </a:bodyPr>
          <a:lstStyle/>
          <a:p>
            <a:pPr>
              <a:spcBef>
                <a:spcPts val="1800"/>
              </a:spcBef>
            </a:pPr>
            <a:r>
              <a:rPr lang="zh-CN" altLang="en-US" sz="2800" dirty="0">
                <a:solidFill>
                  <a:schemeClr val="bg1"/>
                </a:solidFill>
                <a:latin typeface="微软雅黑" panose="020B0503020204020204" pitchFamily="34" charset="-122"/>
                <a:ea typeface="微软雅黑" panose="020B0503020204020204" pitchFamily="34" charset="-122"/>
              </a:rPr>
              <a:t>为事故预警提供更多的参考指标，也为事故之后追责提供足够的依据</a:t>
            </a:r>
          </a:p>
        </p:txBody>
      </p:sp>
    </p:spTree>
    <p:custDataLst>
      <p:tags r:id="rId1"/>
    </p:custDataLst>
    <p:extLst>
      <p:ext uri="{BB962C8B-B14F-4D97-AF65-F5344CB8AC3E}">
        <p14:creationId xmlns:p14="http://schemas.microsoft.com/office/powerpoint/2010/main" val="48656823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HUAWEI\Desktop\巴士3.png巴士3"/>
          <p:cNvPicPr>
            <a:picLocks noChangeAspect="1"/>
          </p:cNvPicPr>
          <p:nvPr/>
        </p:nvPicPr>
        <p:blipFill>
          <a:blip r:embed="rId3"/>
          <a:srcRect l="11181" r="10820" b="166"/>
          <a:stretch>
            <a:fillRect/>
          </a:stretch>
        </p:blipFill>
        <p:spPr>
          <a:xfrm>
            <a:off x="-8255" y="-635"/>
            <a:ext cx="12212955" cy="6875145"/>
          </a:xfrm>
          <a:prstGeom prst="rect">
            <a:avLst/>
          </a:prstGeom>
        </p:spPr>
      </p:pic>
      <p:sp>
        <p:nvSpPr>
          <p:cNvPr id="7" name="矩形 6"/>
          <p:cNvSpPr/>
          <p:nvPr/>
        </p:nvSpPr>
        <p:spPr>
          <a:xfrm>
            <a:off x="-21590" y="-635"/>
            <a:ext cx="12234545" cy="6858000"/>
          </a:xfrm>
          <a:prstGeom prst="rect">
            <a:avLst/>
          </a:prstGeom>
          <a:solidFill>
            <a:schemeClr val="tx1">
              <a:lumMod val="95000"/>
              <a:lumOff val="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9686" y="295897"/>
            <a:ext cx="3513940" cy="377184"/>
            <a:chOff x="-29686" y="229206"/>
            <a:chExt cx="3513940" cy="443875"/>
          </a:xfrm>
        </p:grpSpPr>
        <p:grpSp>
          <p:nvGrpSpPr>
            <p:cNvPr id="217" name="组合 216"/>
            <p:cNvGrpSpPr/>
            <p:nvPr/>
          </p:nvGrpSpPr>
          <p:grpSpPr>
            <a:xfrm>
              <a:off x="503957" y="366499"/>
              <a:ext cx="1089025" cy="174626"/>
              <a:chOff x="2222500" y="455212"/>
              <a:chExt cx="1089025" cy="174626"/>
            </a:xfrm>
          </p:grpSpPr>
          <p:sp>
            <p:nvSpPr>
              <p:cNvPr id="220" name="半闭框 219"/>
              <p:cNvSpPr/>
              <p:nvPr/>
            </p:nvSpPr>
            <p:spPr>
              <a:xfrm rot="10800000">
                <a:off x="22225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1" name="半闭框 220"/>
              <p:cNvSpPr/>
              <p:nvPr/>
            </p:nvSpPr>
            <p:spPr>
              <a:xfrm rot="10800000">
                <a:off x="2374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2" name="半闭框 221"/>
              <p:cNvSpPr/>
              <p:nvPr/>
            </p:nvSpPr>
            <p:spPr>
              <a:xfrm rot="10800000">
                <a:off x="25273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3" name="半闭框 222"/>
              <p:cNvSpPr/>
              <p:nvPr/>
            </p:nvSpPr>
            <p:spPr>
              <a:xfrm rot="10800000">
                <a:off x="26797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4" name="半闭框 223"/>
              <p:cNvSpPr/>
              <p:nvPr/>
            </p:nvSpPr>
            <p:spPr>
              <a:xfrm rot="10800000">
                <a:off x="28321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5" name="半闭框 224"/>
              <p:cNvSpPr/>
              <p:nvPr/>
            </p:nvSpPr>
            <p:spPr>
              <a:xfrm rot="10800000">
                <a:off x="29845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6" name="半闭框 225"/>
              <p:cNvSpPr/>
              <p:nvPr/>
            </p:nvSpPr>
            <p:spPr>
              <a:xfrm rot="10800000">
                <a:off x="3136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18" name="直接连接符 217"/>
            <p:cNvCxnSpPr/>
            <p:nvPr/>
          </p:nvCxnSpPr>
          <p:spPr>
            <a:xfrm flipH="1">
              <a:off x="-7536" y="229206"/>
              <a:ext cx="3491790" cy="0"/>
            </a:xfrm>
            <a:prstGeom prst="line">
              <a:avLst/>
            </a:prstGeom>
            <a:ln w="25400">
              <a:gradFill>
                <a:gsLst>
                  <a:gs pos="0">
                    <a:srgbClr val="4FD1FF">
                      <a:alpha val="0"/>
                    </a:srgbClr>
                  </a:gs>
                  <a:gs pos="37000">
                    <a:srgbClr val="4FD1FF">
                      <a:alpha val="55000"/>
                    </a:srgbClr>
                  </a:gs>
                  <a:gs pos="100000">
                    <a:srgbClr val="4FD1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a:off x="-29686" y="673081"/>
              <a:ext cx="3480563" cy="0"/>
            </a:xfrm>
            <a:prstGeom prst="line">
              <a:avLst/>
            </a:prstGeom>
            <a:ln w="25400">
              <a:gradFill>
                <a:gsLst>
                  <a:gs pos="0">
                    <a:srgbClr val="4FD1FF">
                      <a:alpha val="0"/>
                    </a:srgbClr>
                  </a:gs>
                  <a:gs pos="37000">
                    <a:srgbClr val="4FD1FF">
                      <a:alpha val="55000"/>
                    </a:srgbClr>
                  </a:gs>
                  <a:gs pos="100000">
                    <a:srgbClr val="4FD1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256" name="组合 255"/>
            <p:cNvGrpSpPr/>
            <p:nvPr/>
          </p:nvGrpSpPr>
          <p:grpSpPr>
            <a:xfrm>
              <a:off x="1584706" y="366499"/>
              <a:ext cx="1089025" cy="174626"/>
              <a:chOff x="2222500" y="455212"/>
              <a:chExt cx="1089025" cy="174626"/>
            </a:xfrm>
          </p:grpSpPr>
          <p:sp>
            <p:nvSpPr>
              <p:cNvPr id="257" name="半闭框 256"/>
              <p:cNvSpPr/>
              <p:nvPr/>
            </p:nvSpPr>
            <p:spPr>
              <a:xfrm rot="10800000">
                <a:off x="22225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8" name="半闭框 257"/>
              <p:cNvSpPr/>
              <p:nvPr/>
            </p:nvSpPr>
            <p:spPr>
              <a:xfrm rot="10800000">
                <a:off x="2374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9" name="半闭框 258"/>
              <p:cNvSpPr/>
              <p:nvPr/>
            </p:nvSpPr>
            <p:spPr>
              <a:xfrm rot="10800000">
                <a:off x="25273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0" name="半闭框 259"/>
              <p:cNvSpPr/>
              <p:nvPr/>
            </p:nvSpPr>
            <p:spPr>
              <a:xfrm rot="10800000">
                <a:off x="26797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1" name="半闭框 260"/>
              <p:cNvSpPr/>
              <p:nvPr/>
            </p:nvSpPr>
            <p:spPr>
              <a:xfrm rot="10800000">
                <a:off x="28321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2" name="半闭框 261"/>
              <p:cNvSpPr/>
              <p:nvPr/>
            </p:nvSpPr>
            <p:spPr>
              <a:xfrm rot="10800000">
                <a:off x="29845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3" name="半闭框 262"/>
              <p:cNvSpPr/>
              <p:nvPr/>
            </p:nvSpPr>
            <p:spPr>
              <a:xfrm rot="10800000">
                <a:off x="3136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64" name="组合 263"/>
          <p:cNvGrpSpPr/>
          <p:nvPr/>
        </p:nvGrpSpPr>
        <p:grpSpPr>
          <a:xfrm rot="10800000">
            <a:off x="8678060" y="295896"/>
            <a:ext cx="3513940" cy="377184"/>
            <a:chOff x="-29686" y="229206"/>
            <a:chExt cx="3513940" cy="443875"/>
          </a:xfrm>
        </p:grpSpPr>
        <p:grpSp>
          <p:nvGrpSpPr>
            <p:cNvPr id="265" name="组合 264"/>
            <p:cNvGrpSpPr/>
            <p:nvPr/>
          </p:nvGrpSpPr>
          <p:grpSpPr>
            <a:xfrm>
              <a:off x="503957" y="366499"/>
              <a:ext cx="1089025" cy="174626"/>
              <a:chOff x="2222500" y="455212"/>
              <a:chExt cx="1089025" cy="174626"/>
            </a:xfrm>
          </p:grpSpPr>
          <p:sp>
            <p:nvSpPr>
              <p:cNvPr id="276" name="半闭框 275"/>
              <p:cNvSpPr/>
              <p:nvPr/>
            </p:nvSpPr>
            <p:spPr>
              <a:xfrm rot="10800000">
                <a:off x="22225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7" name="半闭框 276"/>
              <p:cNvSpPr/>
              <p:nvPr/>
            </p:nvSpPr>
            <p:spPr>
              <a:xfrm rot="10800000">
                <a:off x="2374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8" name="半闭框 277"/>
              <p:cNvSpPr/>
              <p:nvPr/>
            </p:nvSpPr>
            <p:spPr>
              <a:xfrm rot="10800000">
                <a:off x="25273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9" name="半闭框 278"/>
              <p:cNvSpPr/>
              <p:nvPr/>
            </p:nvSpPr>
            <p:spPr>
              <a:xfrm rot="10800000">
                <a:off x="26797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半闭框 279"/>
              <p:cNvSpPr/>
              <p:nvPr/>
            </p:nvSpPr>
            <p:spPr>
              <a:xfrm rot="10800000">
                <a:off x="28321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1" name="半闭框 280"/>
              <p:cNvSpPr/>
              <p:nvPr/>
            </p:nvSpPr>
            <p:spPr>
              <a:xfrm rot="10800000">
                <a:off x="29845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2" name="半闭框 281"/>
              <p:cNvSpPr/>
              <p:nvPr/>
            </p:nvSpPr>
            <p:spPr>
              <a:xfrm rot="10800000">
                <a:off x="3136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66" name="直接连接符 265"/>
            <p:cNvCxnSpPr/>
            <p:nvPr/>
          </p:nvCxnSpPr>
          <p:spPr>
            <a:xfrm flipH="1">
              <a:off x="-7536" y="229206"/>
              <a:ext cx="3491790" cy="0"/>
            </a:xfrm>
            <a:prstGeom prst="line">
              <a:avLst/>
            </a:prstGeom>
            <a:ln w="25400">
              <a:gradFill>
                <a:gsLst>
                  <a:gs pos="0">
                    <a:srgbClr val="4FD1FF">
                      <a:alpha val="0"/>
                    </a:srgbClr>
                  </a:gs>
                  <a:gs pos="37000">
                    <a:srgbClr val="4FD1FF">
                      <a:alpha val="55000"/>
                    </a:srgbClr>
                  </a:gs>
                  <a:gs pos="100000">
                    <a:srgbClr val="4FD1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flipH="1">
              <a:off x="-29686" y="673081"/>
              <a:ext cx="3480563" cy="0"/>
            </a:xfrm>
            <a:prstGeom prst="line">
              <a:avLst/>
            </a:prstGeom>
            <a:ln w="25400">
              <a:gradFill>
                <a:gsLst>
                  <a:gs pos="0">
                    <a:srgbClr val="4FD1FF">
                      <a:alpha val="0"/>
                    </a:srgbClr>
                  </a:gs>
                  <a:gs pos="37000">
                    <a:srgbClr val="4FD1FF">
                      <a:alpha val="55000"/>
                    </a:srgbClr>
                  </a:gs>
                  <a:gs pos="100000">
                    <a:srgbClr val="4FD1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268" name="组合 267"/>
            <p:cNvGrpSpPr/>
            <p:nvPr/>
          </p:nvGrpSpPr>
          <p:grpSpPr>
            <a:xfrm>
              <a:off x="1584706" y="366499"/>
              <a:ext cx="1089025" cy="174626"/>
              <a:chOff x="2222500" y="455212"/>
              <a:chExt cx="1089025" cy="174626"/>
            </a:xfrm>
          </p:grpSpPr>
          <p:sp>
            <p:nvSpPr>
              <p:cNvPr id="269" name="半闭框 268"/>
              <p:cNvSpPr/>
              <p:nvPr/>
            </p:nvSpPr>
            <p:spPr>
              <a:xfrm rot="10800000">
                <a:off x="22225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0" name="半闭框 269"/>
              <p:cNvSpPr/>
              <p:nvPr/>
            </p:nvSpPr>
            <p:spPr>
              <a:xfrm rot="10800000">
                <a:off x="2374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1" name="半闭框 270"/>
              <p:cNvSpPr/>
              <p:nvPr/>
            </p:nvSpPr>
            <p:spPr>
              <a:xfrm rot="10800000">
                <a:off x="25273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2" name="半闭框 271"/>
              <p:cNvSpPr/>
              <p:nvPr/>
            </p:nvSpPr>
            <p:spPr>
              <a:xfrm rot="10800000">
                <a:off x="26797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3" name="半闭框 272"/>
              <p:cNvSpPr/>
              <p:nvPr/>
            </p:nvSpPr>
            <p:spPr>
              <a:xfrm rot="10800000">
                <a:off x="28321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4" name="半闭框 273"/>
              <p:cNvSpPr/>
              <p:nvPr/>
            </p:nvSpPr>
            <p:spPr>
              <a:xfrm rot="10800000">
                <a:off x="2984500" y="455212"/>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5" name="半闭框 274"/>
              <p:cNvSpPr/>
              <p:nvPr/>
            </p:nvSpPr>
            <p:spPr>
              <a:xfrm rot="10800000">
                <a:off x="3136900" y="455213"/>
                <a:ext cx="174625" cy="174625"/>
              </a:xfrm>
              <a:prstGeom prst="halfFrame">
                <a:avLst>
                  <a:gd name="adj1" fmla="val 26034"/>
                  <a:gd name="adj2" fmla="val 25303"/>
                </a:avLst>
              </a:prstGeom>
              <a:solidFill>
                <a:srgbClr val="4FD1FF"/>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51" name="组合 150"/>
          <p:cNvGrpSpPr/>
          <p:nvPr/>
        </p:nvGrpSpPr>
        <p:grpSpPr>
          <a:xfrm rot="5400000">
            <a:off x="9749811" y="4414754"/>
            <a:ext cx="255451" cy="3990464"/>
            <a:chOff x="555213" y="1554738"/>
            <a:chExt cx="343018" cy="3990464"/>
          </a:xfrm>
        </p:grpSpPr>
        <p:grpSp>
          <p:nvGrpSpPr>
            <p:cNvPr id="158" name="组合 157"/>
            <p:cNvGrpSpPr/>
            <p:nvPr/>
          </p:nvGrpSpPr>
          <p:grpSpPr>
            <a:xfrm>
              <a:off x="630767" y="1680462"/>
              <a:ext cx="191911" cy="3728243"/>
              <a:chOff x="630767" y="2433215"/>
              <a:chExt cx="191911" cy="3728243"/>
            </a:xfrm>
          </p:grpSpPr>
          <p:sp>
            <p:nvSpPr>
              <p:cNvPr id="161" name="矩形 160"/>
              <p:cNvSpPr/>
              <p:nvPr/>
            </p:nvSpPr>
            <p:spPr>
              <a:xfrm>
                <a:off x="630767" y="60937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630767" y="59794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630767" y="58651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630767" y="57508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a:off x="630767" y="56365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a:off x="630767" y="55222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a:off x="630767" y="54079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a:off x="630767" y="52936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630767" y="51793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a:off x="630767" y="50650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a:off x="630767" y="49507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a:off x="630767" y="48364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a:off x="630767" y="47221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a:off x="630767" y="46078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a:off x="630767" y="44935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p:cNvSpPr/>
              <p:nvPr/>
            </p:nvSpPr>
            <p:spPr>
              <a:xfrm>
                <a:off x="630767" y="43792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a:off x="630767" y="42649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630767" y="41496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a:off x="630767" y="40353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a:off x="630767" y="39210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a:off x="630767" y="38067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630767" y="36924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630767" y="35781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630767" y="34638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630767" y="33495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630767" y="32333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a:off x="630767" y="31190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630767" y="30047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630767" y="28904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630767" y="27761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630767" y="26618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p:cNvSpPr/>
              <p:nvPr/>
            </p:nvSpPr>
            <p:spPr>
              <a:xfrm>
                <a:off x="630767" y="25475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630767" y="24332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9" name="流程图: 手动操作 158"/>
            <p:cNvSpPr/>
            <p:nvPr/>
          </p:nvSpPr>
          <p:spPr>
            <a:xfrm>
              <a:off x="555213" y="1554738"/>
              <a:ext cx="343018" cy="78450"/>
            </a:xfrm>
            <a:prstGeom prst="flowChartManualOperation">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流程图: 手动操作 159"/>
            <p:cNvSpPr/>
            <p:nvPr/>
          </p:nvSpPr>
          <p:spPr>
            <a:xfrm rot="10800000">
              <a:off x="555213" y="5466752"/>
              <a:ext cx="343018" cy="78450"/>
            </a:xfrm>
            <a:prstGeom prst="flowChartManualOperation">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6" name="直接连接符 155"/>
          <p:cNvCxnSpPr/>
          <p:nvPr/>
        </p:nvCxnSpPr>
        <p:spPr>
          <a:xfrm flipH="1">
            <a:off x="7945324" y="6236490"/>
            <a:ext cx="3923610" cy="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7945324" y="6586442"/>
            <a:ext cx="3923610" cy="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pic>
        <p:nvPicPr>
          <p:cNvPr id="12" name="图片 11" descr="千库网_蓝色科技仪表盘_元素编号13090450"/>
          <p:cNvPicPr>
            <a:picLocks noChangeAspect="1"/>
          </p:cNvPicPr>
          <p:nvPr/>
        </p:nvPicPr>
        <p:blipFill>
          <a:blip r:embed="rId4"/>
          <a:stretch>
            <a:fillRect/>
          </a:stretch>
        </p:blipFill>
        <p:spPr>
          <a:xfrm>
            <a:off x="271780" y="4618355"/>
            <a:ext cx="1508760" cy="1508760"/>
          </a:xfrm>
          <a:prstGeom prst="rect">
            <a:avLst/>
          </a:prstGeom>
        </p:spPr>
      </p:pic>
      <p:sp>
        <p:nvSpPr>
          <p:cNvPr id="85" name="文本框 84"/>
          <p:cNvSpPr txBox="1"/>
          <p:nvPr/>
        </p:nvSpPr>
        <p:spPr>
          <a:xfrm>
            <a:off x="2989703" y="2019300"/>
            <a:ext cx="7356352" cy="1198880"/>
          </a:xfrm>
          <a:prstGeom prst="rect">
            <a:avLst/>
          </a:prstGeom>
          <a:noFill/>
        </p:spPr>
        <p:txBody>
          <a:bodyPr wrap="square" rtlCol="0">
            <a:spAutoFit/>
          </a:bodyPr>
          <a:lstStyle/>
          <a:p>
            <a:pPr algn="dist"/>
            <a:r>
              <a:rPr lang="zh-CN" altLang="en-US" sz="7200" b="1" spc="300" dirty="0">
                <a:solidFill>
                  <a:schemeClr val="bg1"/>
                </a:solidFill>
                <a:latin typeface="微软雅黑" panose="020B0503020204020204" charset="-122"/>
                <a:ea typeface="微软雅黑" panose="020B0503020204020204" charset="-122"/>
                <a:sym typeface="+mn-lt"/>
              </a:rPr>
              <a:t>感谢观看</a:t>
            </a:r>
          </a:p>
        </p:txBody>
      </p:sp>
      <p:grpSp>
        <p:nvGrpSpPr>
          <p:cNvPr id="15" name="组合 14"/>
          <p:cNvGrpSpPr/>
          <p:nvPr/>
        </p:nvGrpSpPr>
        <p:grpSpPr>
          <a:xfrm>
            <a:off x="334645" y="3218180"/>
            <a:ext cx="8415655" cy="1210310"/>
            <a:chOff x="2734" y="6744"/>
            <a:chExt cx="13253" cy="1906"/>
          </a:xfrm>
        </p:grpSpPr>
        <p:grpSp>
          <p:nvGrpSpPr>
            <p:cNvPr id="90" name="组合 89"/>
            <p:cNvGrpSpPr/>
            <p:nvPr/>
          </p:nvGrpSpPr>
          <p:grpSpPr>
            <a:xfrm>
              <a:off x="2734" y="6744"/>
              <a:ext cx="8415" cy="1860"/>
              <a:chOff x="3880502" y="4583115"/>
              <a:chExt cx="2865738" cy="633475"/>
            </a:xfrm>
          </p:grpSpPr>
          <p:cxnSp>
            <p:nvCxnSpPr>
              <p:cNvPr id="13" name="直接连接符 12"/>
              <p:cNvCxnSpPr/>
              <p:nvPr/>
            </p:nvCxnSpPr>
            <p:spPr>
              <a:xfrm>
                <a:off x="4000500" y="4649836"/>
                <a:ext cx="381000" cy="45720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381500" y="5107358"/>
                <a:ext cx="2364740"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944902" y="4759068"/>
                <a:ext cx="381000" cy="45720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325902" y="5216590"/>
                <a:ext cx="2364740"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89" name="椭圆 88"/>
              <p:cNvSpPr/>
              <p:nvPr/>
            </p:nvSpPr>
            <p:spPr>
              <a:xfrm>
                <a:off x="3880502" y="4689264"/>
                <a:ext cx="79304" cy="79304"/>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3942882" y="4583115"/>
                <a:ext cx="79304" cy="79304"/>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平行四边形 90"/>
            <p:cNvSpPr/>
            <p:nvPr/>
          </p:nvSpPr>
          <p:spPr>
            <a:xfrm>
              <a:off x="11309"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a:off x="11897"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a:off x="12485"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平行四边形 106"/>
            <p:cNvSpPr/>
            <p:nvPr/>
          </p:nvSpPr>
          <p:spPr>
            <a:xfrm>
              <a:off x="13072"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平行四边形 107"/>
            <p:cNvSpPr/>
            <p:nvPr/>
          </p:nvSpPr>
          <p:spPr>
            <a:xfrm>
              <a:off x="13660"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平行四边形 108"/>
            <p:cNvSpPr/>
            <p:nvPr/>
          </p:nvSpPr>
          <p:spPr>
            <a:xfrm>
              <a:off x="14248"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平行四边形 109"/>
            <p:cNvSpPr/>
            <p:nvPr/>
          </p:nvSpPr>
          <p:spPr>
            <a:xfrm>
              <a:off x="14835"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平行四边形 110"/>
            <p:cNvSpPr/>
            <p:nvPr/>
          </p:nvSpPr>
          <p:spPr>
            <a:xfrm>
              <a:off x="15423" y="8258"/>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044190" y="1322070"/>
            <a:ext cx="8616315" cy="1181100"/>
            <a:chOff x="2682" y="5454"/>
            <a:chExt cx="13569" cy="1860"/>
          </a:xfrm>
        </p:grpSpPr>
        <p:grpSp>
          <p:nvGrpSpPr>
            <p:cNvPr id="97" name="组合 96"/>
            <p:cNvGrpSpPr/>
            <p:nvPr/>
          </p:nvGrpSpPr>
          <p:grpSpPr>
            <a:xfrm rot="10800000">
              <a:off x="7837" y="5454"/>
              <a:ext cx="8415" cy="1860"/>
              <a:chOff x="3880502" y="4583115"/>
              <a:chExt cx="2865738" cy="633475"/>
            </a:xfrm>
          </p:grpSpPr>
          <p:cxnSp>
            <p:nvCxnSpPr>
              <p:cNvPr id="98" name="直接连接符 97"/>
              <p:cNvCxnSpPr/>
              <p:nvPr/>
            </p:nvCxnSpPr>
            <p:spPr>
              <a:xfrm>
                <a:off x="4000500" y="4649836"/>
                <a:ext cx="381000" cy="45720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381500" y="5107358"/>
                <a:ext cx="2364740"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3944902" y="4759068"/>
                <a:ext cx="381000" cy="45720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325902" y="5216590"/>
                <a:ext cx="2364740"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3880502" y="4689264"/>
                <a:ext cx="79304" cy="79304"/>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3942882" y="4583115"/>
                <a:ext cx="79304" cy="79304"/>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平行四边形 125"/>
            <p:cNvSpPr/>
            <p:nvPr/>
          </p:nvSpPr>
          <p:spPr>
            <a:xfrm>
              <a:off x="2682"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平行四边形 126"/>
            <p:cNvSpPr/>
            <p:nvPr/>
          </p:nvSpPr>
          <p:spPr>
            <a:xfrm>
              <a:off x="3270"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平行四边形 127"/>
            <p:cNvSpPr/>
            <p:nvPr/>
          </p:nvSpPr>
          <p:spPr>
            <a:xfrm>
              <a:off x="3858"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平行四边形 128"/>
            <p:cNvSpPr/>
            <p:nvPr/>
          </p:nvSpPr>
          <p:spPr>
            <a:xfrm>
              <a:off x="4446"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平行四边形 129"/>
            <p:cNvSpPr/>
            <p:nvPr/>
          </p:nvSpPr>
          <p:spPr>
            <a:xfrm>
              <a:off x="5033"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平行四边形 130"/>
            <p:cNvSpPr/>
            <p:nvPr/>
          </p:nvSpPr>
          <p:spPr>
            <a:xfrm>
              <a:off x="5621"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平行四边形 131"/>
            <p:cNvSpPr/>
            <p:nvPr/>
          </p:nvSpPr>
          <p:spPr>
            <a:xfrm>
              <a:off x="6209"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平行四边形 132"/>
            <p:cNvSpPr/>
            <p:nvPr/>
          </p:nvSpPr>
          <p:spPr>
            <a:xfrm>
              <a:off x="6796" y="5459"/>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3450590" y="283210"/>
            <a:ext cx="5249545" cy="39878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charset="-122"/>
                <a:ea typeface="微软雅黑" panose="020B0503020204020204" charset="-122"/>
              </a:rPr>
              <a:t>软件构造基础</a:t>
            </a:r>
          </a:p>
        </p:txBody>
      </p:sp>
      <p:grpSp>
        <p:nvGrpSpPr>
          <p:cNvPr id="18" name="组合 17"/>
          <p:cNvGrpSpPr/>
          <p:nvPr/>
        </p:nvGrpSpPr>
        <p:grpSpPr>
          <a:xfrm>
            <a:off x="271780" y="6236335"/>
            <a:ext cx="3990975" cy="349250"/>
            <a:chOff x="428" y="9821"/>
            <a:chExt cx="6285" cy="550"/>
          </a:xfrm>
        </p:grpSpPr>
        <p:grpSp>
          <p:nvGrpSpPr>
            <p:cNvPr id="51" name="组合 50"/>
            <p:cNvGrpSpPr/>
            <p:nvPr/>
          </p:nvGrpSpPr>
          <p:grpSpPr>
            <a:xfrm>
              <a:off x="527" y="9821"/>
              <a:ext cx="6178" cy="551"/>
              <a:chOff x="527" y="9821"/>
              <a:chExt cx="6178" cy="551"/>
            </a:xfrm>
          </p:grpSpPr>
          <p:grpSp>
            <p:nvGrpSpPr>
              <p:cNvPr id="52" name="组合 51"/>
              <p:cNvGrpSpPr/>
              <p:nvPr/>
            </p:nvGrpSpPr>
            <p:grpSpPr>
              <a:xfrm rot="5400000">
                <a:off x="3466" y="7159"/>
                <a:ext cx="225" cy="5871"/>
                <a:chOff x="630767" y="2433215"/>
                <a:chExt cx="191911" cy="3728243"/>
              </a:xfrm>
            </p:grpSpPr>
            <p:sp>
              <p:nvSpPr>
                <p:cNvPr id="53" name="矩形 52"/>
                <p:cNvSpPr/>
                <p:nvPr/>
              </p:nvSpPr>
              <p:spPr>
                <a:xfrm>
                  <a:off x="630767" y="60937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630767" y="59794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30767" y="58651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630767" y="57508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630767" y="56365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30767" y="55222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30767" y="54079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30767" y="52936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630767" y="51793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30767" y="50650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30767" y="49507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630767" y="48364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630767" y="47221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630767" y="46078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630767" y="44935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630767" y="43792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630767" y="426492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30767" y="41496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630767" y="40353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30767" y="39210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630767" y="38067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30767" y="36924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30767" y="35781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630767" y="34638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630767" y="334955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630767" y="32333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630767" y="31190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630767" y="30047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630767" y="28904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630767" y="27761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630767" y="26618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630767" y="25475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630767" y="2433215"/>
                  <a:ext cx="191911" cy="67733"/>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p:nvCxnSpPr>
            <p:spPr>
              <a:xfrm flipH="1">
                <a:off x="527" y="9821"/>
                <a:ext cx="6179" cy="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527" y="10372"/>
                <a:ext cx="6179" cy="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6" name="流程图: 手动操作 95"/>
            <p:cNvSpPr/>
            <p:nvPr/>
          </p:nvSpPr>
          <p:spPr>
            <a:xfrm rot="5400000">
              <a:off x="6450" y="10033"/>
              <a:ext cx="402" cy="124"/>
            </a:xfrm>
            <a:prstGeom prst="flowChartManualOperation">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流程图: 手动操作 176"/>
            <p:cNvSpPr/>
            <p:nvPr/>
          </p:nvSpPr>
          <p:spPr>
            <a:xfrm rot="16200000">
              <a:off x="289" y="10033"/>
              <a:ext cx="402" cy="124"/>
            </a:xfrm>
            <a:prstGeom prst="flowChartManualOperation">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OfficePLUS-6"/>
          <p:cNvSpPr txBox="1"/>
          <p:nvPr/>
        </p:nvSpPr>
        <p:spPr>
          <a:xfrm>
            <a:off x="1911985" y="3342640"/>
            <a:ext cx="8338185" cy="398780"/>
          </a:xfrm>
          <a:prstGeom prst="rect">
            <a:avLst/>
          </a:prstGeom>
          <a:noFill/>
        </p:spPr>
        <p:txBody>
          <a:bodyPr wrap="square" rtlCol="0">
            <a:spAutoFit/>
          </a:bodyPr>
          <a:lstStyle/>
          <a:p>
            <a:pPr algn="dist"/>
            <a:r>
              <a:rPr lang="en-US" altLang="zh-CN" sz="2000" b="1" cap="all" dirty="0">
                <a:solidFill>
                  <a:schemeClr val="bg1"/>
                </a:solidFill>
                <a:latin typeface="微软雅黑" panose="020B0503020204020204" charset="-122"/>
                <a:ea typeface="微软雅黑" panose="020B0503020204020204" charset="-122"/>
              </a:rPr>
              <a:t>THANKS FOR WATCHING</a:t>
            </a:r>
          </a:p>
        </p:txBody>
      </p:sp>
      <p:sp>
        <p:nvSpPr>
          <p:cNvPr id="112" name="文本框 111"/>
          <p:cNvSpPr txBox="1"/>
          <p:nvPr/>
        </p:nvSpPr>
        <p:spPr>
          <a:xfrm>
            <a:off x="4302760" y="6236335"/>
            <a:ext cx="3547745" cy="398780"/>
          </a:xfrm>
          <a:prstGeom prst="rect">
            <a:avLst/>
          </a:prstGeom>
          <a:noFill/>
        </p:spPr>
        <p:txBody>
          <a:bodyPr wrap="square" rtlCol="0">
            <a:spAutoFit/>
          </a:bodyPr>
          <a:lstStyle/>
          <a:p>
            <a:pPr algn="dist"/>
            <a:r>
              <a:rPr lang="zh-CN" altLang="en-US" sz="2000" b="1" dirty="0">
                <a:solidFill>
                  <a:schemeClr val="bg1"/>
                </a:solidFill>
                <a:latin typeface="微软雅黑" panose="020B0503020204020204" charset="-122"/>
                <a:ea typeface="微软雅黑" panose="020B0503020204020204" charset="-122"/>
              </a:rPr>
              <a:t>大作业项目</a:t>
            </a:r>
          </a:p>
        </p:txBody>
      </p:sp>
      <p:pic>
        <p:nvPicPr>
          <p:cNvPr id="162" name="图形 161">
            <a:extLst>
              <a:ext uri="{FF2B5EF4-FFF2-40B4-BE49-F238E27FC236}">
                <a16:creationId xmlns:a16="http://schemas.microsoft.com/office/drawing/2014/main" id="{5A429564-3A04-E260-1DAC-4189259E0E7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r="68483"/>
          <a:stretch/>
        </p:blipFill>
        <p:spPr>
          <a:xfrm>
            <a:off x="1343457" y="1823861"/>
            <a:ext cx="1498169" cy="169769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3" name="组合 12"/>
          <p:cNvGrpSpPr/>
          <p:nvPr/>
        </p:nvGrpSpPr>
        <p:grpSpPr>
          <a:xfrm flipH="1" flipV="1">
            <a:off x="290830" y="586105"/>
            <a:ext cx="2335530" cy="492125"/>
            <a:chOff x="1241358" y="761968"/>
            <a:chExt cx="3244844" cy="701091"/>
          </a:xfrm>
        </p:grpSpPr>
        <p:cxnSp>
          <p:nvCxnSpPr>
            <p:cNvPr id="14" name="直接连接符 13"/>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6" name="直接连接符 15"/>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椭圆 2"/>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5" name="直接连接符 4"/>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平行四边形 6"/>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平行四边形 7"/>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平行四边形 8"/>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平行四边形 9"/>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平行四边形 10"/>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12" name="直接连接符 11"/>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矩形 41"/>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3" name="矩形 42"/>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矩形 43"/>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5" name="矩形 44"/>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6" name="矩形 45"/>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8" name="矩形 47"/>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2" name="矩形 51"/>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55" name="文本框 54"/>
          <p:cNvSpPr txBox="1"/>
          <p:nvPr/>
        </p:nvSpPr>
        <p:spPr>
          <a:xfrm>
            <a:off x="543560" y="160020"/>
            <a:ext cx="26816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b="1" spc="600" dirty="0">
                <a:solidFill>
                  <a:prstClr val="white"/>
                </a:solidFill>
                <a:latin typeface="微软雅黑" panose="020B0503020204020204" charset="-122"/>
                <a:ea typeface="微软雅黑" panose="020B0503020204020204" charset="-122"/>
              </a:rPr>
              <a:t>关键技术</a:t>
            </a:r>
            <a:endParaRPr kumimoji="0" lang="zh-CN" altLang="en-US" sz="3600" b="1" i="0" u="none" strike="noStrike" kern="1200" cap="none" spc="60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28" name="图片 27">
            <a:extLst>
              <a:ext uri="{FF2B5EF4-FFF2-40B4-BE49-F238E27FC236}">
                <a16:creationId xmlns:a16="http://schemas.microsoft.com/office/drawing/2014/main" id="{E275D4EC-9D59-AA31-A6E3-F89D146C0ACD}"/>
              </a:ext>
            </a:extLst>
          </p:cNvPr>
          <p:cNvPicPr>
            <a:picLocks noChangeAspect="1"/>
          </p:cNvPicPr>
          <p:nvPr/>
        </p:nvPicPr>
        <p:blipFill>
          <a:blip r:embed="rId5"/>
          <a:stretch>
            <a:fillRect/>
          </a:stretch>
        </p:blipFill>
        <p:spPr>
          <a:xfrm>
            <a:off x="10062381" y="142191"/>
            <a:ext cx="2037165" cy="721293"/>
          </a:xfrm>
          <a:prstGeom prst="rect">
            <a:avLst/>
          </a:prstGeom>
        </p:spPr>
      </p:pic>
      <p:pic>
        <p:nvPicPr>
          <p:cNvPr id="4" name="云端-加速2x（3）">
            <a:hlinkClick r:id="" action="ppaction://media"/>
            <a:extLst>
              <a:ext uri="{FF2B5EF4-FFF2-40B4-BE49-F238E27FC236}">
                <a16:creationId xmlns:a16="http://schemas.microsoft.com/office/drawing/2014/main" id="{8F1FB31C-BE63-4926-8B6E-B08D21FC65B2}"/>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258152" y="1098399"/>
            <a:ext cx="9307874" cy="5523354"/>
          </a:xfrm>
          <a:prstGeom prst="rect">
            <a:avLst/>
          </a:prstGeom>
        </p:spPr>
      </p:pic>
    </p:spTree>
    <p:custDataLst>
      <p:tags r:id="rId1"/>
    </p:custDataLst>
    <p:extLst>
      <p:ext uri="{BB962C8B-B14F-4D97-AF65-F5344CB8AC3E}">
        <p14:creationId xmlns:p14="http://schemas.microsoft.com/office/powerpoint/2010/main" val="2949259557"/>
      </p:ext>
    </p:ext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巴士内部"/>
          <p:cNvPicPr>
            <a:picLocks noChangeAspect="1"/>
          </p:cNvPicPr>
          <p:nvPr/>
        </p:nvPicPr>
        <p:blipFill>
          <a:blip r:embed="rId3"/>
          <a:stretch>
            <a:fillRect/>
          </a:stretch>
        </p:blipFill>
        <p:spPr>
          <a:xfrm>
            <a:off x="0" y="0"/>
            <a:ext cx="12192000" cy="6858000"/>
          </a:xfrm>
          <a:prstGeom prst="rect">
            <a:avLst/>
          </a:prstGeom>
        </p:spPr>
      </p:pic>
      <p:sp>
        <p:nvSpPr>
          <p:cNvPr id="3" name="矩形 2"/>
          <p:cNvSpPr/>
          <p:nvPr/>
        </p:nvSpPr>
        <p:spPr>
          <a:xfrm>
            <a:off x="0" y="0"/>
            <a:ext cx="12206605" cy="6858000"/>
          </a:xfrm>
          <a:prstGeom prst="rect">
            <a:avLst/>
          </a:prstGeom>
          <a:solidFill>
            <a:schemeClr val="tx1">
              <a:lumMod val="95000"/>
              <a:lumOff val="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892382" y="1593754"/>
            <a:ext cx="2843465" cy="2945676"/>
            <a:chOff x="1670084" y="1428750"/>
            <a:chExt cx="4063967" cy="4210050"/>
          </a:xfrm>
        </p:grpSpPr>
        <p:sp>
          <p:nvSpPr>
            <p:cNvPr id="76" name="任意多边形: 形状 67"/>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任意多边形: 形状 68"/>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8" name="文本框 77"/>
          <p:cNvSpPr txBox="1"/>
          <p:nvPr/>
        </p:nvSpPr>
        <p:spPr>
          <a:xfrm>
            <a:off x="6494780" y="2439035"/>
            <a:ext cx="4196080" cy="923330"/>
          </a:xfrm>
          <a:prstGeom prst="rect">
            <a:avLst/>
          </a:prstGeom>
          <a:noFill/>
        </p:spPr>
        <p:txBody>
          <a:bodyPr wrap="square" rtlCol="0">
            <a:spAutoFit/>
          </a:bodyPr>
          <a:lstStyle/>
          <a:p>
            <a:pPr algn="dist"/>
            <a:r>
              <a:rPr lang="zh-CN" altLang="en-US" sz="5400" b="1" spc="300" dirty="0">
                <a:solidFill>
                  <a:schemeClr val="bg1"/>
                </a:solidFill>
                <a:latin typeface="微软雅黑" panose="020B0503020204020204" charset="-122"/>
                <a:ea typeface="微软雅黑" panose="020B0503020204020204" charset="-122"/>
                <a:cs typeface="Segoe UI" panose="020B0502040204020203" pitchFamily="34" charset="0"/>
              </a:rPr>
              <a:t>选题动机</a:t>
            </a:r>
          </a:p>
        </p:txBody>
      </p:sp>
      <p:grpSp>
        <p:nvGrpSpPr>
          <p:cNvPr id="79" name="组合 78"/>
          <p:cNvGrpSpPr/>
          <p:nvPr/>
        </p:nvGrpSpPr>
        <p:grpSpPr>
          <a:xfrm>
            <a:off x="5005705" y="1632200"/>
            <a:ext cx="1249583" cy="1294500"/>
            <a:chOff x="1670084" y="1428750"/>
            <a:chExt cx="4063967" cy="4210050"/>
          </a:xfrm>
        </p:grpSpPr>
        <p:sp>
          <p:nvSpPr>
            <p:cNvPr id="80" name="任意多边形: 形状 107"/>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任意多边形: 形状 108"/>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2" name="组合 81"/>
          <p:cNvGrpSpPr/>
          <p:nvPr/>
        </p:nvGrpSpPr>
        <p:grpSpPr>
          <a:xfrm>
            <a:off x="3523688" y="1158504"/>
            <a:ext cx="609670" cy="631585"/>
            <a:chOff x="1670084" y="1428750"/>
            <a:chExt cx="4063967" cy="4210050"/>
          </a:xfrm>
        </p:grpSpPr>
        <p:sp>
          <p:nvSpPr>
            <p:cNvPr id="83" name="任意多边形: 形状 111"/>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任意多边形: 形状 112"/>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85" name="组合 84"/>
          <p:cNvGrpSpPr/>
          <p:nvPr/>
        </p:nvGrpSpPr>
        <p:grpSpPr>
          <a:xfrm>
            <a:off x="4104066" y="3216351"/>
            <a:ext cx="965140" cy="999833"/>
            <a:chOff x="1670084" y="1428750"/>
            <a:chExt cx="4063967" cy="4210050"/>
          </a:xfrm>
        </p:grpSpPr>
        <p:sp>
          <p:nvSpPr>
            <p:cNvPr id="86"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8" name="文本框 87"/>
          <p:cNvSpPr txBox="1"/>
          <p:nvPr/>
        </p:nvSpPr>
        <p:spPr>
          <a:xfrm>
            <a:off x="5031229" y="1789813"/>
            <a:ext cx="1199336" cy="1014730"/>
          </a:xfrm>
          <a:prstGeom prst="rect">
            <a:avLst/>
          </a:prstGeom>
          <a:noFill/>
        </p:spPr>
        <p:txBody>
          <a:bodyPr wrap="square" rtlCol="0">
            <a:spAutoFit/>
          </a:bodyPr>
          <a:lstStyle/>
          <a:p>
            <a:pPr algn="ctr"/>
            <a:r>
              <a:rPr lang="en-US" altLang="zh-CN" sz="6000" b="1" dirty="0">
                <a:solidFill>
                  <a:schemeClr val="bg1"/>
                </a:solidFill>
                <a:latin typeface="微软雅黑" panose="020B0503020204020204" charset="-122"/>
              </a:rPr>
              <a:t>01</a:t>
            </a:r>
          </a:p>
        </p:txBody>
      </p:sp>
      <p:grpSp>
        <p:nvGrpSpPr>
          <p:cNvPr id="89" name="组合 88"/>
          <p:cNvGrpSpPr/>
          <p:nvPr/>
        </p:nvGrpSpPr>
        <p:grpSpPr>
          <a:xfrm rot="10800000">
            <a:off x="5980430" y="3273425"/>
            <a:ext cx="4279265" cy="924560"/>
            <a:chOff x="1241358" y="761968"/>
            <a:chExt cx="3244844" cy="701091"/>
          </a:xfrm>
        </p:grpSpPr>
        <p:cxnSp>
          <p:nvCxnSpPr>
            <p:cNvPr id="90" name="直接连接符 89"/>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94" name="椭圆 93"/>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97" name="平行四边形 96"/>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平行四边形 97"/>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平行四边形 99"/>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平行四边形 100"/>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平行四边形 101"/>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9" name="图片 118" descr="千库网_蓝色科技仪表盘_元素编号13090450"/>
          <p:cNvPicPr>
            <a:picLocks noChangeAspect="1"/>
          </p:cNvPicPr>
          <p:nvPr/>
        </p:nvPicPr>
        <p:blipFill>
          <a:blip r:embed="rId4"/>
          <a:stretch>
            <a:fillRect/>
          </a:stretch>
        </p:blipFill>
        <p:spPr>
          <a:xfrm>
            <a:off x="793750" y="1572260"/>
            <a:ext cx="3002915" cy="3002915"/>
          </a:xfrm>
          <a:prstGeom prst="rect">
            <a:avLst/>
          </a:prstGeom>
        </p:spPr>
      </p:pic>
      <p:sp>
        <p:nvSpPr>
          <p:cNvPr id="120" name="文本框 119"/>
          <p:cNvSpPr txBox="1"/>
          <p:nvPr/>
        </p:nvSpPr>
        <p:spPr>
          <a:xfrm>
            <a:off x="6590030" y="3388360"/>
            <a:ext cx="3919855" cy="275590"/>
          </a:xfrm>
          <a:prstGeom prst="rect">
            <a:avLst/>
          </a:prstGeom>
          <a:noFill/>
        </p:spPr>
        <p:txBody>
          <a:bodyPr wrap="square" rtlCol="0" anchor="t">
            <a:spAutoFit/>
          </a:bodyPr>
          <a:lstStyle/>
          <a:p>
            <a:pPr algn="dist"/>
            <a:r>
              <a:rPr lang="en-US" altLang="zh-CN" sz="1200" b="1" cap="all" dirty="0">
                <a:solidFill>
                  <a:schemeClr val="bg1"/>
                </a:solidFill>
                <a:latin typeface="微软雅黑" panose="020B0503020204020204" charset="-122"/>
                <a:ea typeface="微软雅黑" panose="020B0503020204020204" charset="-122"/>
                <a:sym typeface="+mn-ea"/>
              </a:rPr>
              <a:t>background of the project</a:t>
            </a:r>
            <a:endParaRPr lang="en-US" altLang="zh-CN" sz="1200" b="1" cap="all"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14" name="组合 113"/>
          <p:cNvGrpSpPr/>
          <p:nvPr/>
        </p:nvGrpSpPr>
        <p:grpSpPr>
          <a:xfrm>
            <a:off x="64770" y="5328920"/>
            <a:ext cx="527050" cy="546735"/>
            <a:chOff x="1670084" y="1428750"/>
            <a:chExt cx="4063967" cy="4210050"/>
          </a:xfrm>
        </p:grpSpPr>
        <p:sp>
          <p:nvSpPr>
            <p:cNvPr id="115"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4" name="组合 43"/>
          <p:cNvGrpSpPr/>
          <p:nvPr/>
        </p:nvGrpSpPr>
        <p:grpSpPr>
          <a:xfrm>
            <a:off x="111125" y="5656580"/>
            <a:ext cx="1061085" cy="1099185"/>
            <a:chOff x="1670084" y="1428750"/>
            <a:chExt cx="4063967" cy="4210050"/>
          </a:xfrm>
        </p:grpSpPr>
        <p:sp>
          <p:nvSpPr>
            <p:cNvPr id="45"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0" name="组合 59"/>
          <p:cNvGrpSpPr/>
          <p:nvPr/>
        </p:nvGrpSpPr>
        <p:grpSpPr>
          <a:xfrm>
            <a:off x="872490" y="6311265"/>
            <a:ext cx="527050" cy="546735"/>
            <a:chOff x="1670084" y="1428750"/>
            <a:chExt cx="4063967" cy="4210050"/>
          </a:xfrm>
        </p:grpSpPr>
        <p:sp>
          <p:nvSpPr>
            <p:cNvPr id="61"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4" name="文本框 63"/>
          <p:cNvSpPr txBox="1"/>
          <p:nvPr/>
        </p:nvSpPr>
        <p:spPr>
          <a:xfrm>
            <a:off x="1172210" y="1171865"/>
            <a:ext cx="9754235" cy="1076385"/>
          </a:xfrm>
          <a:prstGeom prst="rect">
            <a:avLst/>
          </a:prstGeom>
          <a:noFill/>
        </p:spPr>
        <p:txBody>
          <a:bodyPr wrap="square" rtlCol="0">
            <a:spAutoFit/>
          </a:bodyPr>
          <a:lstStyle/>
          <a:p>
            <a:pPr algn="just" defTabSz="914400">
              <a:lnSpc>
                <a:spcPct val="120000"/>
              </a:lnSpc>
              <a:tabLst>
                <a:tab pos="4387215" algn="l"/>
              </a:tabLst>
            </a:pP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我国公共交通行业蓬勃发展，公交市场规模庞大。</a:t>
            </a:r>
            <a:endParaRPr lang="en-US" altLang="zh-CN" sz="2400" dirty="0">
              <a:solidFill>
                <a:schemeClr val="bg1"/>
              </a:solidFill>
              <a:latin typeface="微软雅黑" panose="020B0503020204020204" charset="-122"/>
              <a:ea typeface="微软雅黑" panose="020B0503020204020204" charset="-122"/>
              <a:cs typeface="微软雅黑" panose="020B0503020204020204" charset="-122"/>
            </a:endParaRPr>
          </a:p>
          <a:p>
            <a:pPr algn="just" defTabSz="914400">
              <a:lnSpc>
                <a:spcPct val="120000"/>
              </a:lnSpc>
              <a:tabLst>
                <a:tab pos="4387215" algn="l"/>
              </a:tabLst>
            </a:pP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但近年来，</a:t>
            </a:r>
            <a:r>
              <a:rPr lang="zh-CN" altLang="en-US" sz="3200" b="1" dirty="0">
                <a:solidFill>
                  <a:srgbClr val="4FD1FF"/>
                </a:solidFill>
                <a:latin typeface="微软雅黑" panose="020B0503020204020204" charset="-122"/>
                <a:ea typeface="微软雅黑" panose="020B0503020204020204" charset="-122"/>
                <a:cs typeface="微软雅黑" panose="020B0503020204020204" charset="-122"/>
              </a:rPr>
              <a:t>公交车突发安全事故</a:t>
            </a: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屡见不鲜</a:t>
            </a:r>
            <a:r>
              <a:rPr lang="en-US" altLang="zh-CN" sz="2400" dirty="0">
                <a:solidFill>
                  <a:schemeClr val="bg1"/>
                </a:solidFill>
                <a:latin typeface="微软雅黑" panose="020B0503020204020204" charset="-122"/>
                <a:ea typeface="微软雅黑" panose="020B0503020204020204" charset="-122"/>
                <a:cs typeface="微软雅黑" panose="020B0503020204020204" charset="-122"/>
              </a:rPr>
              <a:t>——</a:t>
            </a:r>
          </a:p>
        </p:txBody>
      </p:sp>
      <p:grpSp>
        <p:nvGrpSpPr>
          <p:cNvPr id="82" name="组合 81"/>
          <p:cNvGrpSpPr/>
          <p:nvPr/>
        </p:nvGrpSpPr>
        <p:grpSpPr>
          <a:xfrm>
            <a:off x="1547861" y="2313263"/>
            <a:ext cx="8532495" cy="3571833"/>
            <a:chOff x="2403" y="4416"/>
            <a:chExt cx="10300" cy="4311"/>
          </a:xfrm>
        </p:grpSpPr>
        <p:pic>
          <p:nvPicPr>
            <p:cNvPr id="73" name="图片 72" descr="重庆(1)"/>
            <p:cNvPicPr>
              <a:picLocks noChangeAspect="1"/>
            </p:cNvPicPr>
            <p:nvPr/>
          </p:nvPicPr>
          <p:blipFill>
            <a:blip r:embed="rId3"/>
            <a:srcRect l="915" r="1211"/>
            <a:stretch>
              <a:fillRect/>
            </a:stretch>
          </p:blipFill>
          <p:spPr>
            <a:xfrm>
              <a:off x="2403" y="4416"/>
              <a:ext cx="4474" cy="3635"/>
            </a:xfrm>
            <a:prstGeom prst="rect">
              <a:avLst/>
            </a:prstGeom>
            <a:effectLst>
              <a:glow rad="63500">
                <a:schemeClr val="accent1">
                  <a:satMod val="175000"/>
                  <a:alpha val="40000"/>
                </a:schemeClr>
              </a:glow>
            </a:effectLst>
          </p:spPr>
        </p:pic>
        <p:pic>
          <p:nvPicPr>
            <p:cNvPr id="76" name="图片 75"/>
            <p:cNvPicPr>
              <a:picLocks noChangeAspect="1"/>
            </p:cNvPicPr>
            <p:nvPr/>
          </p:nvPicPr>
          <p:blipFill>
            <a:blip r:embed="rId4"/>
            <a:stretch>
              <a:fillRect/>
            </a:stretch>
          </p:blipFill>
          <p:spPr>
            <a:xfrm>
              <a:off x="8181" y="4416"/>
              <a:ext cx="4522" cy="3635"/>
            </a:xfrm>
            <a:prstGeom prst="rect">
              <a:avLst/>
            </a:prstGeom>
            <a:effectLst>
              <a:glow rad="63500">
                <a:schemeClr val="accent1">
                  <a:satMod val="175000"/>
                  <a:alpha val="40000"/>
                </a:schemeClr>
              </a:glow>
            </a:effectLst>
          </p:spPr>
        </p:pic>
        <p:sp>
          <p:nvSpPr>
            <p:cNvPr id="80" name="文本框 79"/>
            <p:cNvSpPr txBox="1"/>
            <p:nvPr/>
          </p:nvSpPr>
          <p:spPr>
            <a:xfrm>
              <a:off x="2623" y="8246"/>
              <a:ext cx="4035" cy="481"/>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cs typeface="微软雅黑" panose="020B0503020204020204" charset="-122"/>
                </a:rPr>
                <a:t>10.28重庆公交坠江事故</a:t>
              </a:r>
            </a:p>
          </p:txBody>
        </p:sp>
        <p:sp>
          <p:nvSpPr>
            <p:cNvPr id="81" name="文本框 80"/>
            <p:cNvSpPr txBox="1"/>
            <p:nvPr/>
          </p:nvSpPr>
          <p:spPr>
            <a:xfrm>
              <a:off x="8424" y="8246"/>
              <a:ext cx="4035" cy="481"/>
            </a:xfrm>
            <a:prstGeom prst="rect">
              <a:avLst/>
            </a:prstGeom>
            <a:noFill/>
          </p:spPr>
          <p:txBody>
            <a:bodyPr wrap="square" rtlCol="0">
              <a:spAutoFit/>
            </a:bodyPr>
            <a:lstStyle/>
            <a:p>
              <a:pPr algn="ctr"/>
              <a:r>
                <a:rPr lang="zh-CN" altLang="en-US" sz="2000" b="1">
                  <a:solidFill>
                    <a:schemeClr val="bg1"/>
                  </a:solidFill>
                  <a:latin typeface="微软雅黑" panose="020B0503020204020204" charset="-122"/>
                  <a:ea typeface="微软雅黑" panose="020B0503020204020204" charset="-122"/>
                  <a:cs typeface="微软雅黑" panose="020B0503020204020204" charset="-122"/>
                </a:rPr>
                <a:t>7.7安顺公交车坠湖事故</a:t>
              </a:r>
            </a:p>
          </p:txBody>
        </p:sp>
      </p:grpSp>
      <p:grpSp>
        <p:nvGrpSpPr>
          <p:cNvPr id="2" name="组合 1"/>
          <p:cNvGrpSpPr/>
          <p:nvPr/>
        </p:nvGrpSpPr>
        <p:grpSpPr>
          <a:xfrm flipH="1" flipV="1">
            <a:off x="290830" y="586105"/>
            <a:ext cx="2335530" cy="492125"/>
            <a:chOff x="1241358" y="761968"/>
            <a:chExt cx="3244844" cy="701091"/>
          </a:xfrm>
        </p:grpSpPr>
        <p:cxnSp>
          <p:nvCxnSpPr>
            <p:cNvPr id="3" name="直接连接符 2"/>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543560" y="160020"/>
            <a:ext cx="2535555"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选题动机</a:t>
            </a:r>
          </a:p>
        </p:txBody>
      </p:sp>
      <p:pic>
        <p:nvPicPr>
          <p:cNvPr id="32" name="图片 31">
            <a:extLst>
              <a:ext uri="{FF2B5EF4-FFF2-40B4-BE49-F238E27FC236}">
                <a16:creationId xmlns:a16="http://schemas.microsoft.com/office/drawing/2014/main" id="{F5668A76-DC37-E5BE-3461-2693DB7014BA}"/>
              </a:ext>
            </a:extLst>
          </p:cNvPr>
          <p:cNvPicPr>
            <a:picLocks noChangeAspect="1"/>
          </p:cNvPicPr>
          <p:nvPr/>
        </p:nvPicPr>
        <p:blipFill>
          <a:blip r:embed="rId5"/>
          <a:stretch>
            <a:fillRect/>
          </a:stretch>
        </p:blipFill>
        <p:spPr>
          <a:xfrm>
            <a:off x="10062381" y="142191"/>
            <a:ext cx="2037165" cy="721293"/>
          </a:xfrm>
          <a:prstGeom prst="rect">
            <a:avLst/>
          </a:prstGeom>
        </p:spPr>
      </p:pic>
      <p:sp>
        <p:nvSpPr>
          <p:cNvPr id="42" name="文本框 41">
            <a:extLst>
              <a:ext uri="{FF2B5EF4-FFF2-40B4-BE49-F238E27FC236}">
                <a16:creationId xmlns:a16="http://schemas.microsoft.com/office/drawing/2014/main" id="{0A14A156-A900-85DF-8C24-8DCAC79F578B}"/>
              </a:ext>
            </a:extLst>
          </p:cNvPr>
          <p:cNvSpPr txBox="1"/>
          <p:nvPr/>
        </p:nvSpPr>
        <p:spPr>
          <a:xfrm>
            <a:off x="1600116" y="5885096"/>
            <a:ext cx="11709667" cy="553357"/>
          </a:xfrm>
          <a:prstGeom prst="rect">
            <a:avLst/>
          </a:prstGeom>
          <a:noFill/>
        </p:spPr>
        <p:txBody>
          <a:bodyPr wrap="square" rtlCol="0">
            <a:spAutoFit/>
          </a:bodyPr>
          <a:lstStyle/>
          <a:p>
            <a:pPr algn="just">
              <a:lnSpc>
                <a:spcPct val="140000"/>
              </a:lnSpc>
              <a:buClrTx/>
              <a:buSzTx/>
            </a:pP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rPr>
              <a:t>2009-2013</a:t>
            </a:r>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rPr>
              <a:t>年，共发生</a:t>
            </a:r>
            <a:r>
              <a:rPr lang="en-US" altLang="zh-CN" sz="2400" b="1" dirty="0">
                <a:solidFill>
                  <a:srgbClr val="4BC5F1"/>
                </a:solidFill>
                <a:latin typeface="微软雅黑" panose="020B0503020204020204" charset="-122"/>
                <a:ea typeface="微软雅黑" panose="020B0503020204020204" charset="-122"/>
                <a:cs typeface="微软雅黑" panose="020B0503020204020204" charset="-122"/>
              </a:rPr>
              <a:t>1.4万</a:t>
            </a: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rPr>
              <a:t>起</a:t>
            </a:r>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rPr>
              <a:t>公交车肇事事故</a:t>
            </a: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rPr>
              <a:t>，造成</a:t>
            </a:r>
            <a:r>
              <a:rPr lang="en-US" altLang="zh-CN" sz="2400" b="1" dirty="0">
                <a:solidFill>
                  <a:srgbClr val="4BC5F1"/>
                </a:solidFill>
                <a:latin typeface="微软雅黑" panose="020B0503020204020204" charset="-122"/>
                <a:ea typeface="微软雅黑" panose="020B0503020204020204" charset="-122"/>
                <a:cs typeface="微软雅黑" panose="020B0503020204020204" charset="-122"/>
              </a:rPr>
              <a:t>3500人</a:t>
            </a: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rPr>
              <a:t>死亡，</a:t>
            </a:r>
            <a:r>
              <a:rPr lang="en-US" altLang="zh-CN" sz="2400" b="1" dirty="0">
                <a:solidFill>
                  <a:srgbClr val="4BC5F1"/>
                </a:solidFill>
                <a:latin typeface="微软雅黑" panose="020B0503020204020204" charset="-122"/>
                <a:ea typeface="微软雅黑" panose="020B0503020204020204" charset="-122"/>
                <a:cs typeface="微软雅黑" panose="020B0503020204020204" charset="-122"/>
              </a:rPr>
              <a:t>1.6万人</a:t>
            </a:r>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rPr>
              <a:t>受伤</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43" name="直接连接符 42">
            <a:extLst>
              <a:ext uri="{FF2B5EF4-FFF2-40B4-BE49-F238E27FC236}">
                <a16:creationId xmlns:a16="http://schemas.microsoft.com/office/drawing/2014/main" id="{5E69F26F-EA27-0224-AC34-B402DDF85CF3}"/>
              </a:ext>
            </a:extLst>
          </p:cNvPr>
          <p:cNvCxnSpPr/>
          <p:nvPr/>
        </p:nvCxnSpPr>
        <p:spPr>
          <a:xfrm flipH="1" flipV="1">
            <a:off x="2025015" y="6438900"/>
            <a:ext cx="8139430" cy="2540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42" grpId="0"/>
      <p:bldP spid="4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14" name="组合 113"/>
          <p:cNvGrpSpPr/>
          <p:nvPr/>
        </p:nvGrpSpPr>
        <p:grpSpPr>
          <a:xfrm>
            <a:off x="64770" y="5328920"/>
            <a:ext cx="527050" cy="546735"/>
            <a:chOff x="1670084" y="1428750"/>
            <a:chExt cx="4063967" cy="4210050"/>
          </a:xfrm>
        </p:grpSpPr>
        <p:sp>
          <p:nvSpPr>
            <p:cNvPr id="115"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4" name="组合 43"/>
          <p:cNvGrpSpPr/>
          <p:nvPr/>
        </p:nvGrpSpPr>
        <p:grpSpPr>
          <a:xfrm>
            <a:off x="111125" y="5656580"/>
            <a:ext cx="1061085" cy="1099185"/>
            <a:chOff x="1670084" y="1428750"/>
            <a:chExt cx="4063967" cy="4210050"/>
          </a:xfrm>
        </p:grpSpPr>
        <p:sp>
          <p:nvSpPr>
            <p:cNvPr id="45"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0" name="组合 59"/>
          <p:cNvGrpSpPr/>
          <p:nvPr/>
        </p:nvGrpSpPr>
        <p:grpSpPr>
          <a:xfrm>
            <a:off x="1082040" y="6311265"/>
            <a:ext cx="527050" cy="546735"/>
            <a:chOff x="1670084" y="1428750"/>
            <a:chExt cx="4063967" cy="4210050"/>
          </a:xfrm>
        </p:grpSpPr>
        <p:sp>
          <p:nvSpPr>
            <p:cNvPr id="61"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5" name="文本框 14"/>
          <p:cNvSpPr txBox="1"/>
          <p:nvPr/>
        </p:nvSpPr>
        <p:spPr>
          <a:xfrm>
            <a:off x="3427730" y="1148715"/>
            <a:ext cx="5335905" cy="645160"/>
          </a:xfrm>
          <a:prstGeom prst="rect">
            <a:avLst/>
          </a:prstGeom>
          <a:noFill/>
        </p:spPr>
        <p:txBody>
          <a:bodyPr wrap="square" rtlCol="0">
            <a:spAutoFit/>
          </a:bodyPr>
          <a:lstStyle/>
          <a:p>
            <a:pPr algn="l"/>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公交车突发安全事故</a:t>
            </a:r>
            <a:r>
              <a:rPr lang="zh-CN" altLang="en-US" sz="3600" b="1">
                <a:solidFill>
                  <a:srgbClr val="4FD1FF"/>
                </a:solidFill>
                <a:latin typeface="微软雅黑" panose="020B0503020204020204" charset="-122"/>
                <a:ea typeface="微软雅黑" panose="020B0503020204020204" charset="-122"/>
                <a:cs typeface="微软雅黑" panose="020B0503020204020204" charset="-122"/>
              </a:rPr>
              <a:t>诱因</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a:t>
            </a:r>
          </a:p>
        </p:txBody>
      </p:sp>
      <p:grpSp>
        <p:nvGrpSpPr>
          <p:cNvPr id="3" name="组合 2"/>
          <p:cNvGrpSpPr/>
          <p:nvPr/>
        </p:nvGrpSpPr>
        <p:grpSpPr>
          <a:xfrm flipH="1" flipV="1">
            <a:off x="290830" y="586105"/>
            <a:ext cx="2335530" cy="492125"/>
            <a:chOff x="1241358" y="761968"/>
            <a:chExt cx="3244844" cy="701091"/>
          </a:xfrm>
        </p:grpSpPr>
        <p:cxnSp>
          <p:nvCxnSpPr>
            <p:cNvPr id="5" name="直接连接符 4"/>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2" name="平行四边形 11"/>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543560" y="160020"/>
            <a:ext cx="2535555"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选题动机</a:t>
            </a:r>
          </a:p>
        </p:txBody>
      </p:sp>
      <p:grpSp>
        <p:nvGrpSpPr>
          <p:cNvPr id="56" name="组合 55"/>
          <p:cNvGrpSpPr/>
          <p:nvPr/>
        </p:nvGrpSpPr>
        <p:grpSpPr>
          <a:xfrm>
            <a:off x="8058785" y="2173605"/>
            <a:ext cx="3802380" cy="2869565"/>
            <a:chOff x="12691" y="3423"/>
            <a:chExt cx="5988" cy="4519"/>
          </a:xfrm>
        </p:grpSpPr>
        <p:grpSp>
          <p:nvGrpSpPr>
            <p:cNvPr id="33" name="组合 32"/>
            <p:cNvGrpSpPr/>
            <p:nvPr/>
          </p:nvGrpSpPr>
          <p:grpSpPr>
            <a:xfrm>
              <a:off x="12691" y="3423"/>
              <a:ext cx="5988" cy="4519"/>
              <a:chOff x="12691" y="3423"/>
              <a:chExt cx="5988" cy="4519"/>
            </a:xfrm>
          </p:grpSpPr>
          <p:sp>
            <p:nvSpPr>
              <p:cNvPr id="38" name="文本框 37"/>
              <p:cNvSpPr txBox="1"/>
              <p:nvPr/>
            </p:nvSpPr>
            <p:spPr>
              <a:xfrm>
                <a:off x="12691" y="3423"/>
                <a:ext cx="5988" cy="725"/>
              </a:xfrm>
              <a:prstGeom prst="rect">
                <a:avLst/>
              </a:prstGeom>
              <a:noFill/>
            </p:spPr>
            <p:txBody>
              <a:bodyPr wrap="square" rtlCol="0">
                <a:spAutoFit/>
              </a:bodyPr>
              <a:lstStyle/>
              <a:p>
                <a:pPr algn="ctr">
                  <a:lnSpc>
                    <a:spcPct val="100000"/>
                  </a:lnSpc>
                  <a:buClrTx/>
                  <a:buSzTx/>
                  <a:buFontTx/>
                </a:pPr>
                <a:r>
                  <a:rPr lang="en-US" altLang="zh-CN" sz="2400" b="1" dirty="0" err="1">
                    <a:solidFill>
                      <a:srgbClr val="4FD1FF"/>
                    </a:solidFill>
                    <a:latin typeface="微软雅黑" panose="020B0503020204020204" charset="-122"/>
                    <a:ea typeface="微软雅黑" panose="020B0503020204020204" charset="-122"/>
                    <a:cs typeface="微软雅黑" panose="020B0503020204020204" charset="-122"/>
                  </a:rPr>
                  <a:t>乘客干扰</a:t>
                </a:r>
                <a:r>
                  <a:rPr lang="en-US" altLang="zh-CN" sz="2000" b="1" dirty="0" err="1">
                    <a:solidFill>
                      <a:schemeClr val="bg1"/>
                    </a:solidFill>
                    <a:latin typeface="微软雅黑" panose="020B0503020204020204" charset="-122"/>
                    <a:ea typeface="微软雅黑" panose="020B0503020204020204" charset="-122"/>
                    <a:cs typeface="微软雅黑" panose="020B0503020204020204" charset="-122"/>
                  </a:rPr>
                  <a:t>到司机的操作</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39" name="图片 38" descr="人-打架(1)"/>
              <p:cNvPicPr>
                <a:picLocks noChangeAspect="1"/>
              </p:cNvPicPr>
              <p:nvPr/>
            </p:nvPicPr>
            <p:blipFill>
              <a:blip r:embed="rId3"/>
              <a:stretch>
                <a:fillRect/>
              </a:stretch>
            </p:blipFill>
            <p:spPr>
              <a:xfrm>
                <a:off x="14268" y="5108"/>
                <a:ext cx="2834" cy="2834"/>
              </a:xfrm>
              <a:prstGeom prst="rect">
                <a:avLst/>
              </a:prstGeom>
            </p:spPr>
          </p:pic>
        </p:grpSp>
        <p:sp>
          <p:nvSpPr>
            <p:cNvPr id="50" name="文本框 49"/>
            <p:cNvSpPr txBox="1"/>
            <p:nvPr/>
          </p:nvSpPr>
          <p:spPr>
            <a:xfrm>
              <a:off x="13530" y="5441"/>
              <a:ext cx="1211" cy="1018"/>
            </a:xfrm>
            <a:prstGeom prst="rect">
              <a:avLst/>
            </a:prstGeom>
            <a:noFill/>
          </p:spPr>
          <p:txBody>
            <a:bodyPr wrap="square" rtlCol="0">
              <a:spAutoFit/>
            </a:bodyPr>
            <a:lstStyle/>
            <a:p>
              <a:pPr algn="ctr"/>
              <a:r>
                <a:rPr lang="zh-CN" altLang="en-US" dirty="0">
                  <a:solidFill>
                    <a:schemeClr val="bg1"/>
                  </a:solidFill>
                  <a:latin typeface="微软雅黑" panose="020B0503020204020204" charset="-122"/>
                  <a:ea typeface="微软雅黑" panose="020B0503020204020204" charset="-122"/>
                </a:rPr>
                <a:t>乘客打架</a:t>
              </a:r>
            </a:p>
          </p:txBody>
        </p:sp>
        <p:sp>
          <p:nvSpPr>
            <p:cNvPr id="51" name="文本框 50"/>
            <p:cNvSpPr txBox="1"/>
            <p:nvPr/>
          </p:nvSpPr>
          <p:spPr>
            <a:xfrm>
              <a:off x="13708" y="4421"/>
              <a:ext cx="2023" cy="531"/>
            </a:xfrm>
            <a:prstGeom prst="rect">
              <a:avLst/>
            </a:prstGeom>
            <a:noFill/>
          </p:spPr>
          <p:txBody>
            <a:bodyPr wrap="square" rtlCol="0">
              <a:spAutoFit/>
            </a:bodyPr>
            <a:lstStyle/>
            <a:p>
              <a:pPr algn="ctr"/>
              <a:r>
                <a:rPr lang="zh-CN" altLang="en-US" sz="1600">
                  <a:solidFill>
                    <a:schemeClr val="bg1"/>
                  </a:solidFill>
                  <a:latin typeface="微软雅黑" panose="020B0503020204020204" charset="-122"/>
                  <a:ea typeface="微软雅黑" panose="020B0503020204020204" charset="-122"/>
                </a:rPr>
                <a:t>劫持司机</a:t>
              </a:r>
            </a:p>
          </p:txBody>
        </p:sp>
        <p:sp>
          <p:nvSpPr>
            <p:cNvPr id="53" name="文本框 52"/>
            <p:cNvSpPr txBox="1"/>
            <p:nvPr/>
          </p:nvSpPr>
          <p:spPr>
            <a:xfrm>
              <a:off x="16651" y="4841"/>
              <a:ext cx="1376" cy="921"/>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抢夺方向盘</a:t>
              </a:r>
            </a:p>
          </p:txBody>
        </p:sp>
      </p:grpSp>
      <p:grpSp>
        <p:nvGrpSpPr>
          <p:cNvPr id="71" name="组合 70"/>
          <p:cNvGrpSpPr/>
          <p:nvPr/>
        </p:nvGrpSpPr>
        <p:grpSpPr>
          <a:xfrm>
            <a:off x="3999865" y="2173605"/>
            <a:ext cx="4191635" cy="3182620"/>
            <a:chOff x="6299" y="3423"/>
            <a:chExt cx="6601" cy="5012"/>
          </a:xfrm>
        </p:grpSpPr>
        <p:grpSp>
          <p:nvGrpSpPr>
            <p:cNvPr id="40" name="组合 39"/>
            <p:cNvGrpSpPr/>
            <p:nvPr/>
          </p:nvGrpSpPr>
          <p:grpSpPr>
            <a:xfrm>
              <a:off x="6299" y="3423"/>
              <a:ext cx="6601" cy="5012"/>
              <a:chOff x="6299" y="3423"/>
              <a:chExt cx="6601" cy="5012"/>
            </a:xfrm>
          </p:grpSpPr>
          <p:sp>
            <p:nvSpPr>
              <p:cNvPr id="47" name="文本框 46"/>
              <p:cNvSpPr txBox="1"/>
              <p:nvPr/>
            </p:nvSpPr>
            <p:spPr>
              <a:xfrm>
                <a:off x="6299" y="3423"/>
                <a:ext cx="6601" cy="725"/>
              </a:xfrm>
              <a:prstGeom prst="rect">
                <a:avLst/>
              </a:prstGeom>
              <a:noFill/>
            </p:spPr>
            <p:txBody>
              <a:bodyPr wrap="square" rtlCol="0">
                <a:spAutoFit/>
              </a:bodyPr>
              <a:lstStyle/>
              <a:p>
                <a:pPr algn="ctr">
                  <a:lnSpc>
                    <a:spcPct val="100000"/>
                  </a:lnSpc>
                  <a:buClrTx/>
                  <a:buSzTx/>
                  <a:buFontTx/>
                </a:pPr>
                <a:r>
                  <a:rPr lang="en-US" altLang="zh-CN" sz="2000" b="1" dirty="0" err="1">
                    <a:solidFill>
                      <a:schemeClr val="bg1"/>
                    </a:solidFill>
                    <a:latin typeface="微软雅黑" panose="020B0503020204020204" charset="-122"/>
                    <a:ea typeface="微软雅黑" panose="020B0503020204020204" charset="-122"/>
                    <a:cs typeface="微软雅黑" panose="020B0503020204020204" charset="-122"/>
                  </a:rPr>
                  <a:t>司机</a:t>
                </a:r>
                <a:r>
                  <a:rPr lang="en-US" altLang="zh-CN" sz="2400" b="1" dirty="0" err="1">
                    <a:solidFill>
                      <a:srgbClr val="4FD1FF"/>
                    </a:solidFill>
                    <a:latin typeface="微软雅黑" panose="020B0503020204020204" charset="-122"/>
                    <a:ea typeface="微软雅黑" panose="020B0503020204020204" charset="-122"/>
                    <a:cs typeface="微软雅黑" panose="020B0503020204020204" charset="-122"/>
                  </a:rPr>
                  <a:t>违规驾驶、疲劳驾驶</a:t>
                </a:r>
                <a:r>
                  <a:rPr lang="en-US" altLang="zh-CN" sz="2000" b="1" dirty="0" err="1">
                    <a:solidFill>
                      <a:schemeClr val="bg1"/>
                    </a:solidFill>
                    <a:latin typeface="微软雅黑" panose="020B0503020204020204" charset="-122"/>
                    <a:ea typeface="微软雅黑" panose="020B0503020204020204" charset="-122"/>
                    <a:cs typeface="微软雅黑" panose="020B0503020204020204" charset="-122"/>
                  </a:rPr>
                  <a:t>等</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49" name="图片 48" descr="icon_疲劳驾驶提示(1)"/>
              <p:cNvPicPr>
                <a:picLocks noChangeAspect="1"/>
              </p:cNvPicPr>
              <p:nvPr/>
            </p:nvPicPr>
            <p:blipFill>
              <a:blip r:embed="rId4"/>
              <a:stretch>
                <a:fillRect/>
              </a:stretch>
            </p:blipFill>
            <p:spPr>
              <a:xfrm>
                <a:off x="7787" y="4810"/>
                <a:ext cx="3625" cy="3625"/>
              </a:xfrm>
              <a:prstGeom prst="rect">
                <a:avLst/>
              </a:prstGeom>
            </p:spPr>
          </p:pic>
        </p:grpSp>
        <p:sp>
          <p:nvSpPr>
            <p:cNvPr id="64" name="文本框 63"/>
            <p:cNvSpPr txBox="1"/>
            <p:nvPr/>
          </p:nvSpPr>
          <p:spPr>
            <a:xfrm>
              <a:off x="7787" y="4396"/>
              <a:ext cx="1128" cy="580"/>
            </a:xfrm>
            <a:prstGeom prst="rect">
              <a:avLst/>
            </a:prstGeom>
            <a:noFill/>
          </p:spPr>
          <p:txBody>
            <a:bodyPr wrap="square" rtlCol="0">
              <a:spAutoFit/>
            </a:bodyPr>
            <a:lstStyle/>
            <a:p>
              <a:pPr algn="ctr"/>
              <a:r>
                <a:rPr lang="zh-CN" altLang="en-US" dirty="0">
                  <a:solidFill>
                    <a:schemeClr val="bg1"/>
                  </a:solidFill>
                  <a:latin typeface="微软雅黑" panose="020B0503020204020204" charset="-122"/>
                  <a:ea typeface="微软雅黑" panose="020B0503020204020204" charset="-122"/>
                </a:rPr>
                <a:t>酒驾</a:t>
              </a:r>
            </a:p>
          </p:txBody>
        </p:sp>
        <p:sp>
          <p:nvSpPr>
            <p:cNvPr id="65" name="文本框 64"/>
            <p:cNvSpPr txBox="1"/>
            <p:nvPr/>
          </p:nvSpPr>
          <p:spPr>
            <a:xfrm>
              <a:off x="9599" y="4577"/>
              <a:ext cx="1128" cy="531"/>
            </a:xfrm>
            <a:prstGeom prst="rect">
              <a:avLst/>
            </a:prstGeom>
            <a:noFill/>
          </p:spPr>
          <p:txBody>
            <a:bodyPr wrap="square" rtlCol="0">
              <a:spAutoFit/>
            </a:bodyPr>
            <a:lstStyle/>
            <a:p>
              <a:pPr algn="ctr"/>
              <a:r>
                <a:rPr lang="zh-CN" altLang="en-US" sz="1600">
                  <a:solidFill>
                    <a:schemeClr val="bg1"/>
                  </a:solidFill>
                  <a:latin typeface="微软雅黑" panose="020B0503020204020204" charset="-122"/>
                  <a:ea typeface="微软雅黑" panose="020B0503020204020204" charset="-122"/>
                </a:rPr>
                <a:t>毒驾</a:t>
              </a:r>
            </a:p>
          </p:txBody>
        </p:sp>
        <p:sp>
          <p:nvSpPr>
            <p:cNvPr id="66" name="文本框 65"/>
            <p:cNvSpPr txBox="1"/>
            <p:nvPr/>
          </p:nvSpPr>
          <p:spPr>
            <a:xfrm>
              <a:off x="6814" y="5410"/>
              <a:ext cx="1495" cy="921"/>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开车打电话</a:t>
              </a:r>
            </a:p>
          </p:txBody>
        </p:sp>
        <p:sp>
          <p:nvSpPr>
            <p:cNvPr id="67" name="文本框 66"/>
            <p:cNvSpPr txBox="1"/>
            <p:nvPr/>
          </p:nvSpPr>
          <p:spPr>
            <a:xfrm>
              <a:off x="10810" y="5860"/>
              <a:ext cx="1551" cy="580"/>
            </a:xfrm>
            <a:prstGeom prst="rect">
              <a:avLst/>
            </a:prstGeom>
            <a:noFill/>
          </p:spPr>
          <p:txBody>
            <a:bodyPr wrap="square" rtlCol="0">
              <a:spAutoFit/>
            </a:bodyPr>
            <a:lstStyle/>
            <a:p>
              <a:pPr algn="ctr"/>
              <a:r>
                <a:rPr lang="zh-CN" altLang="en-US" dirty="0">
                  <a:solidFill>
                    <a:schemeClr val="bg1"/>
                  </a:solidFill>
                  <a:latin typeface="微软雅黑" panose="020B0503020204020204" charset="-122"/>
                  <a:ea typeface="微软雅黑" panose="020B0503020204020204" charset="-122"/>
                </a:rPr>
                <a:t>开小差</a:t>
              </a:r>
            </a:p>
          </p:txBody>
        </p:sp>
        <p:sp>
          <p:nvSpPr>
            <p:cNvPr id="68" name="文本框 67"/>
            <p:cNvSpPr txBox="1"/>
            <p:nvPr/>
          </p:nvSpPr>
          <p:spPr>
            <a:xfrm>
              <a:off x="6766" y="6662"/>
              <a:ext cx="1429" cy="919"/>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不系安全带</a:t>
              </a:r>
            </a:p>
          </p:txBody>
        </p:sp>
        <p:sp>
          <p:nvSpPr>
            <p:cNvPr id="69" name="文本框 68"/>
            <p:cNvSpPr txBox="1"/>
            <p:nvPr/>
          </p:nvSpPr>
          <p:spPr>
            <a:xfrm>
              <a:off x="10493" y="6565"/>
              <a:ext cx="1164" cy="921"/>
            </a:xfrm>
            <a:prstGeom prst="rect">
              <a:avLst/>
            </a:prstGeom>
            <a:noFill/>
          </p:spPr>
          <p:txBody>
            <a:bodyPr wrap="square" rtlCol="0">
              <a:spAutoFit/>
            </a:bodyPr>
            <a:lstStyle/>
            <a:p>
              <a:pPr algn="ctr"/>
              <a:r>
                <a:rPr lang="zh-CN" altLang="en-US" sz="1600" dirty="0">
                  <a:solidFill>
                    <a:schemeClr val="bg1"/>
                  </a:solidFill>
                  <a:latin typeface="微软雅黑" panose="020B0503020204020204" charset="-122"/>
                  <a:ea typeface="微软雅黑" panose="020B0503020204020204" charset="-122"/>
                </a:rPr>
                <a:t>单手开车</a:t>
              </a:r>
            </a:p>
          </p:txBody>
        </p:sp>
      </p:grpSp>
      <p:grpSp>
        <p:nvGrpSpPr>
          <p:cNvPr id="59" name="组合 58"/>
          <p:cNvGrpSpPr/>
          <p:nvPr/>
        </p:nvGrpSpPr>
        <p:grpSpPr>
          <a:xfrm>
            <a:off x="334645" y="2173605"/>
            <a:ext cx="3685540" cy="2409825"/>
            <a:chOff x="527" y="3423"/>
            <a:chExt cx="5804" cy="3795"/>
          </a:xfrm>
        </p:grpSpPr>
        <p:sp>
          <p:nvSpPr>
            <p:cNvPr id="73" name="文本框 72"/>
            <p:cNvSpPr txBox="1"/>
            <p:nvPr/>
          </p:nvSpPr>
          <p:spPr>
            <a:xfrm>
              <a:off x="527" y="3423"/>
              <a:ext cx="5804" cy="727"/>
            </a:xfrm>
            <a:prstGeom prst="rect">
              <a:avLst/>
            </a:prstGeom>
            <a:noFill/>
          </p:spPr>
          <p:txBody>
            <a:bodyPr wrap="square" rtlCol="0">
              <a:spAutoFit/>
            </a:bodyPr>
            <a:lstStyle/>
            <a:p>
              <a:pPr algn="ctr">
                <a:lnSpc>
                  <a:spcPct val="100000"/>
                </a:lnSpc>
                <a:buClrTx/>
                <a:buSzTx/>
                <a:buFontTx/>
              </a:pPr>
              <a:r>
                <a:rPr lang="en-US" altLang="zh-CN" sz="2000" b="1" dirty="0" err="1">
                  <a:solidFill>
                    <a:schemeClr val="bg1"/>
                  </a:solidFill>
                  <a:latin typeface="微软雅黑" panose="020B0503020204020204" charset="-122"/>
                  <a:ea typeface="微软雅黑" panose="020B0503020204020204" charset="-122"/>
                  <a:cs typeface="微软雅黑" panose="020B0503020204020204" charset="-122"/>
                </a:rPr>
                <a:t>司机</a:t>
              </a:r>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rPr>
                <a:t>突发</a:t>
              </a:r>
              <a:r>
                <a:rPr lang="zh-CN" altLang="en-US" sz="2400" b="1" dirty="0">
                  <a:solidFill>
                    <a:srgbClr val="4FD1FF"/>
                  </a:solidFill>
                  <a:latin typeface="微软雅黑" panose="020B0503020204020204" charset="-122"/>
                  <a:ea typeface="微软雅黑" panose="020B0503020204020204" charset="-122"/>
                  <a:cs typeface="微软雅黑" panose="020B0503020204020204" charset="-122"/>
                </a:rPr>
                <a:t>健康问题</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6" name="文本框 75"/>
            <p:cNvSpPr txBox="1"/>
            <p:nvPr/>
          </p:nvSpPr>
          <p:spPr>
            <a:xfrm>
              <a:off x="4584" y="6105"/>
              <a:ext cx="1128" cy="1113"/>
            </a:xfrm>
            <a:prstGeom prst="rect">
              <a:avLst/>
            </a:prstGeom>
            <a:noFill/>
          </p:spPr>
          <p:txBody>
            <a:bodyPr wrap="square" rtlCol="0">
              <a:spAutoFit/>
            </a:bodyPr>
            <a:lstStyle/>
            <a:p>
              <a:pPr algn="ctr"/>
              <a:r>
                <a:rPr lang="zh-CN" altLang="en-US" sz="2000" dirty="0">
                  <a:solidFill>
                    <a:schemeClr val="bg1"/>
                  </a:solidFill>
                  <a:latin typeface="微软雅黑" panose="020B0503020204020204" charset="-122"/>
                  <a:ea typeface="微软雅黑" panose="020B0503020204020204" charset="-122"/>
                </a:rPr>
                <a:t>突发心梗</a:t>
              </a:r>
            </a:p>
          </p:txBody>
        </p:sp>
        <p:sp>
          <p:nvSpPr>
            <p:cNvPr id="77" name="文本框 76"/>
            <p:cNvSpPr txBox="1"/>
            <p:nvPr/>
          </p:nvSpPr>
          <p:spPr>
            <a:xfrm>
              <a:off x="733" y="6567"/>
              <a:ext cx="1128" cy="580"/>
            </a:xfrm>
            <a:prstGeom prst="rect">
              <a:avLst/>
            </a:prstGeom>
            <a:noFill/>
          </p:spPr>
          <p:txBody>
            <a:bodyPr wrap="square" rtlCol="0">
              <a:spAutoFit/>
            </a:bodyPr>
            <a:lstStyle/>
            <a:p>
              <a:pPr algn="ctr"/>
              <a:r>
                <a:rPr lang="zh-CN" altLang="en-US" dirty="0">
                  <a:solidFill>
                    <a:schemeClr val="bg1"/>
                  </a:solidFill>
                  <a:latin typeface="微软雅黑" panose="020B0503020204020204" charset="-122"/>
                  <a:ea typeface="微软雅黑" panose="020B0503020204020204" charset="-122"/>
                </a:rPr>
                <a:t>脑梗</a:t>
              </a:r>
            </a:p>
          </p:txBody>
        </p:sp>
        <p:sp>
          <p:nvSpPr>
            <p:cNvPr id="78" name="文本框 77"/>
            <p:cNvSpPr txBox="1"/>
            <p:nvPr/>
          </p:nvSpPr>
          <p:spPr>
            <a:xfrm>
              <a:off x="3074" y="4421"/>
              <a:ext cx="1128" cy="580"/>
            </a:xfrm>
            <a:prstGeom prst="rect">
              <a:avLst/>
            </a:prstGeom>
            <a:noFill/>
          </p:spPr>
          <p:txBody>
            <a:bodyPr wrap="square" rtlCol="0">
              <a:spAutoFit/>
            </a:bodyPr>
            <a:lstStyle/>
            <a:p>
              <a:pPr algn="ctr"/>
              <a:r>
                <a:rPr lang="zh-CN" altLang="en-US">
                  <a:solidFill>
                    <a:schemeClr val="bg1"/>
                  </a:solidFill>
                  <a:latin typeface="微软雅黑" panose="020B0503020204020204" charset="-122"/>
                  <a:ea typeface="微软雅黑" panose="020B0503020204020204" charset="-122"/>
                </a:rPr>
                <a:t>中风</a:t>
              </a:r>
            </a:p>
          </p:txBody>
        </p:sp>
        <p:sp>
          <p:nvSpPr>
            <p:cNvPr id="79" name="文本框 78"/>
            <p:cNvSpPr txBox="1"/>
            <p:nvPr/>
          </p:nvSpPr>
          <p:spPr>
            <a:xfrm>
              <a:off x="1039" y="4807"/>
              <a:ext cx="1495" cy="580"/>
            </a:xfrm>
            <a:prstGeom prst="rect">
              <a:avLst/>
            </a:prstGeom>
            <a:noFill/>
          </p:spPr>
          <p:txBody>
            <a:bodyPr wrap="square" rtlCol="0">
              <a:spAutoFit/>
            </a:bodyPr>
            <a:lstStyle/>
            <a:p>
              <a:pPr algn="ctr"/>
              <a:r>
                <a:rPr lang="zh-CN" altLang="en-US" dirty="0">
                  <a:solidFill>
                    <a:schemeClr val="bg1"/>
                  </a:solidFill>
                  <a:latin typeface="微软雅黑" panose="020B0503020204020204" charset="-122"/>
                  <a:ea typeface="微软雅黑" panose="020B0503020204020204" charset="-122"/>
                </a:rPr>
                <a:t>脑出血</a:t>
              </a:r>
            </a:p>
          </p:txBody>
        </p:sp>
        <p:sp>
          <p:nvSpPr>
            <p:cNvPr id="80" name="文本框 79"/>
            <p:cNvSpPr txBox="1"/>
            <p:nvPr/>
          </p:nvSpPr>
          <p:spPr>
            <a:xfrm>
              <a:off x="3879" y="5110"/>
              <a:ext cx="1495" cy="580"/>
            </a:xfrm>
            <a:prstGeom prst="rect">
              <a:avLst/>
            </a:prstGeom>
            <a:noFill/>
          </p:spPr>
          <p:txBody>
            <a:bodyPr wrap="square" rtlCol="0">
              <a:spAutoFit/>
            </a:bodyPr>
            <a:lstStyle/>
            <a:p>
              <a:pPr algn="ctr"/>
              <a:r>
                <a:rPr lang="zh-CN" altLang="en-US" dirty="0">
                  <a:solidFill>
                    <a:schemeClr val="bg1"/>
                  </a:solidFill>
                  <a:latin typeface="微软雅黑" panose="020B0503020204020204" charset="-122"/>
                  <a:ea typeface="微软雅黑" panose="020B0503020204020204" charset="-122"/>
                </a:rPr>
                <a:t>猝死</a:t>
              </a:r>
            </a:p>
          </p:txBody>
        </p:sp>
      </p:grpSp>
      <p:pic>
        <p:nvPicPr>
          <p:cNvPr id="83" name="图片 82">
            <a:extLst>
              <a:ext uri="{FF2B5EF4-FFF2-40B4-BE49-F238E27FC236}">
                <a16:creationId xmlns:a16="http://schemas.microsoft.com/office/drawing/2014/main" id="{DDB87249-2430-838D-BA5C-1F8F23A1E2E1}"/>
              </a:ext>
            </a:extLst>
          </p:cNvPr>
          <p:cNvPicPr>
            <a:picLocks noChangeAspect="1"/>
          </p:cNvPicPr>
          <p:nvPr/>
        </p:nvPicPr>
        <p:blipFill>
          <a:blip r:embed="rId5"/>
          <a:stretch>
            <a:fillRect/>
          </a:stretch>
        </p:blipFill>
        <p:spPr>
          <a:xfrm>
            <a:off x="10062381" y="142191"/>
            <a:ext cx="2037165" cy="721293"/>
          </a:xfrm>
          <a:prstGeom prst="rect">
            <a:avLst/>
          </a:prstGeom>
        </p:spPr>
      </p:pic>
      <p:pic>
        <p:nvPicPr>
          <p:cNvPr id="70" name="图片 69" descr="高血压">
            <a:extLst>
              <a:ext uri="{FF2B5EF4-FFF2-40B4-BE49-F238E27FC236}">
                <a16:creationId xmlns:a16="http://schemas.microsoft.com/office/drawing/2014/main" id="{A67334BB-FFDF-F666-83CE-0F35D323779C}"/>
              </a:ext>
            </a:extLst>
          </p:cNvPr>
          <p:cNvPicPr>
            <a:picLocks noChangeAspect="1"/>
          </p:cNvPicPr>
          <p:nvPr/>
        </p:nvPicPr>
        <p:blipFill>
          <a:blip r:embed="rId6"/>
          <a:stretch>
            <a:fillRect/>
          </a:stretch>
        </p:blipFill>
        <p:spPr>
          <a:xfrm>
            <a:off x="1044173" y="3288665"/>
            <a:ext cx="1923415" cy="1923415"/>
          </a:xfrm>
          <a:prstGeom prst="rect">
            <a:avLst/>
          </a:prstGeom>
        </p:spPr>
      </p:pic>
      <p:cxnSp>
        <p:nvCxnSpPr>
          <p:cNvPr id="81" name="直接连接符 80">
            <a:extLst>
              <a:ext uri="{FF2B5EF4-FFF2-40B4-BE49-F238E27FC236}">
                <a16:creationId xmlns:a16="http://schemas.microsoft.com/office/drawing/2014/main" id="{DBBEF665-6469-D956-5E2C-8B15328810BA}"/>
              </a:ext>
            </a:extLst>
          </p:cNvPr>
          <p:cNvCxnSpPr/>
          <p:nvPr/>
        </p:nvCxnSpPr>
        <p:spPr>
          <a:xfrm flipH="1" flipV="1">
            <a:off x="2005880" y="6157787"/>
            <a:ext cx="8139430" cy="25400"/>
          </a:xfrm>
          <a:prstGeom prst="line">
            <a:avLst/>
          </a:prstGeom>
          <a:ln w="25400">
            <a:gradFill>
              <a:gsLst>
                <a:gs pos="0">
                  <a:srgbClr val="4FD1FF">
                    <a:alpha val="0"/>
                  </a:srgbClr>
                </a:gs>
                <a:gs pos="16000">
                  <a:srgbClr val="4FD1FF">
                    <a:alpha val="53000"/>
                  </a:srgbClr>
                </a:gs>
                <a:gs pos="52000">
                  <a:srgbClr val="4FD1FF"/>
                </a:gs>
                <a:gs pos="86000">
                  <a:srgbClr val="4FD1FF">
                    <a:alpha val="55000"/>
                  </a:srgbClr>
                </a:gs>
                <a:gs pos="100000">
                  <a:srgbClr val="4FD1F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5C6E1C6B-3D12-57D2-3248-772297ADB786}"/>
              </a:ext>
            </a:extLst>
          </p:cNvPr>
          <p:cNvSpPr txBox="1"/>
          <p:nvPr/>
        </p:nvSpPr>
        <p:spPr>
          <a:xfrm>
            <a:off x="2305787" y="5648074"/>
            <a:ext cx="7976337" cy="461665"/>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由此可见，公交司机</a:t>
            </a:r>
            <a:r>
              <a:rPr lang="zh-CN" altLang="en-US" sz="2400" b="1" dirty="0">
                <a:solidFill>
                  <a:srgbClr val="4BC5F1"/>
                </a:solidFill>
                <a:latin typeface="微软雅黑" panose="020B0503020204020204" charset="-122"/>
                <a:ea typeface="微软雅黑" panose="020B0503020204020204" charset="-122"/>
                <a:cs typeface="微软雅黑" panose="020B0503020204020204" charset="-122"/>
              </a:rPr>
              <a:t>状态监测</a:t>
            </a: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，对维护</a:t>
            </a:r>
            <a:r>
              <a:rPr kumimoji="0" lang="zh-CN" altLang="en-US" sz="2400" b="1" i="0" u="none" strike="noStrike" kern="1200" cap="none" spc="0" normalizeH="0" baseline="0" noProof="0" dirty="0">
                <a:ln>
                  <a:noFill/>
                </a:ln>
                <a:solidFill>
                  <a:srgbClr val="4FD1FF"/>
                </a:solidFill>
                <a:effectLst/>
                <a:uLnTx/>
                <a:uFillTx/>
                <a:latin typeface="微软雅黑" panose="020B0503020204020204" charset="-122"/>
                <a:ea typeface="微软雅黑" panose="020B0503020204020204" charset="-122"/>
                <a:cs typeface="微软雅黑" panose="020B0503020204020204" charset="-122"/>
              </a:rPr>
              <a:t>公共安全</a:t>
            </a:r>
            <a:r>
              <a:rPr lang="zh-CN" altLang="en-US" sz="2400" b="1" noProof="0" dirty="0">
                <a:solidFill>
                  <a:prstClr val="white"/>
                </a:solidFill>
                <a:latin typeface="微软雅黑" panose="020B0503020204020204" charset="-122"/>
                <a:ea typeface="微软雅黑" panose="020B0503020204020204" charset="-122"/>
                <a:cs typeface="微软雅黑" panose="020B0503020204020204" charset="-122"/>
              </a:rPr>
              <a:t>尤为</a:t>
            </a:r>
            <a:r>
              <a:rPr lang="zh-CN" altLang="en-US" sz="2400" b="1" dirty="0">
                <a:solidFill>
                  <a:prstClr val="white"/>
                </a:solidFill>
                <a:latin typeface="微软雅黑" panose="020B0503020204020204" charset="-122"/>
                <a:ea typeface="微软雅黑" panose="020B0503020204020204" charset="-122"/>
                <a:cs typeface="微软雅黑" panose="020B0503020204020204" charset="-122"/>
              </a:rPr>
              <a:t>重要</a:t>
            </a: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par>
                                <p:cTn id="13" presetID="22" presetClass="entr" presetSubtype="8"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left)">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10"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驾驶座"/>
          <p:cNvPicPr>
            <a:picLocks noChangeAspect="1"/>
          </p:cNvPicPr>
          <p:nvPr/>
        </p:nvPicPr>
        <p:blipFill>
          <a:blip r:embed="rId3"/>
          <a:srcRect l="1877" r="6238"/>
          <a:stretch>
            <a:fillRect/>
          </a:stretch>
        </p:blipFill>
        <p:spPr>
          <a:xfrm>
            <a:off x="0" y="0"/>
            <a:ext cx="12192635" cy="6884670"/>
          </a:xfrm>
          <a:prstGeom prst="rect">
            <a:avLst/>
          </a:prstGeom>
        </p:spPr>
      </p:pic>
      <p:sp>
        <p:nvSpPr>
          <p:cNvPr id="4" name="矩形 3"/>
          <p:cNvSpPr/>
          <p:nvPr/>
        </p:nvSpPr>
        <p:spPr>
          <a:xfrm>
            <a:off x="0" y="0"/>
            <a:ext cx="12206605" cy="6858000"/>
          </a:xfrm>
          <a:prstGeom prst="rect">
            <a:avLst/>
          </a:prstGeom>
          <a:solidFill>
            <a:schemeClr val="tx1">
              <a:lumMod val="95000"/>
              <a:lumOff val="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892382" y="1593754"/>
            <a:ext cx="2843465" cy="2945676"/>
            <a:chOff x="1670084" y="1428750"/>
            <a:chExt cx="4063967" cy="4210050"/>
          </a:xfrm>
        </p:grpSpPr>
        <p:sp>
          <p:nvSpPr>
            <p:cNvPr id="68" name="任意多边形: 形状 67"/>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任意多边形: 形状 68"/>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6494780" y="2439035"/>
            <a:ext cx="4196080" cy="922020"/>
          </a:xfrm>
          <a:prstGeom prst="rect">
            <a:avLst/>
          </a:prstGeom>
          <a:noFill/>
        </p:spPr>
        <p:txBody>
          <a:bodyPr wrap="square" rtlCol="0">
            <a:spAutoFit/>
          </a:bodyPr>
          <a:lstStyle/>
          <a:p>
            <a:pPr algn="dist"/>
            <a:r>
              <a:rPr lang="zh-CN" altLang="en-US" sz="5400" b="1" spc="300" dirty="0">
                <a:solidFill>
                  <a:schemeClr val="bg1"/>
                </a:solidFill>
                <a:latin typeface="微软雅黑" panose="020B0503020204020204" charset="-122"/>
                <a:ea typeface="微软雅黑" panose="020B0503020204020204" charset="-122"/>
                <a:cs typeface="Segoe UI" panose="020B0502040204020203" pitchFamily="34" charset="0"/>
              </a:rPr>
              <a:t>功能概述</a:t>
            </a:r>
          </a:p>
        </p:txBody>
      </p:sp>
      <p:grpSp>
        <p:nvGrpSpPr>
          <p:cNvPr id="5" name="组合 4"/>
          <p:cNvGrpSpPr/>
          <p:nvPr/>
        </p:nvGrpSpPr>
        <p:grpSpPr>
          <a:xfrm>
            <a:off x="5005705" y="1632200"/>
            <a:ext cx="1249583" cy="1294500"/>
            <a:chOff x="1670084" y="1428750"/>
            <a:chExt cx="4063967" cy="4210050"/>
          </a:xfrm>
        </p:grpSpPr>
        <p:sp>
          <p:nvSpPr>
            <p:cNvPr id="7" name="任意多边形: 形状 107"/>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形状 108"/>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1" name="组合 110"/>
          <p:cNvGrpSpPr/>
          <p:nvPr/>
        </p:nvGrpSpPr>
        <p:grpSpPr>
          <a:xfrm>
            <a:off x="3523688" y="1158504"/>
            <a:ext cx="609670" cy="631585"/>
            <a:chOff x="1670084" y="1428750"/>
            <a:chExt cx="4063967" cy="4210050"/>
          </a:xfrm>
        </p:grpSpPr>
        <p:sp>
          <p:nvSpPr>
            <p:cNvPr id="112" name="任意多边形: 形状 111"/>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任意多边形: 形状 112"/>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4" name="组合 113"/>
          <p:cNvGrpSpPr/>
          <p:nvPr/>
        </p:nvGrpSpPr>
        <p:grpSpPr>
          <a:xfrm>
            <a:off x="4104066" y="3216351"/>
            <a:ext cx="965140" cy="999833"/>
            <a:chOff x="1670084" y="1428750"/>
            <a:chExt cx="4063967" cy="4210050"/>
          </a:xfrm>
        </p:grpSpPr>
        <p:sp>
          <p:nvSpPr>
            <p:cNvPr id="115"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7" name="文本框 116"/>
          <p:cNvSpPr txBox="1"/>
          <p:nvPr/>
        </p:nvSpPr>
        <p:spPr>
          <a:xfrm>
            <a:off x="5008369" y="1785368"/>
            <a:ext cx="1199336" cy="1014730"/>
          </a:xfrm>
          <a:prstGeom prst="rect">
            <a:avLst/>
          </a:prstGeom>
          <a:noFill/>
        </p:spPr>
        <p:txBody>
          <a:bodyPr wrap="square" rtlCol="0">
            <a:spAutoFit/>
          </a:bodyPr>
          <a:lstStyle/>
          <a:p>
            <a:pPr algn="ctr"/>
            <a:r>
              <a:rPr lang="en-US" altLang="zh-CN" sz="6000" b="1" dirty="0">
                <a:solidFill>
                  <a:schemeClr val="bg1"/>
                </a:solidFill>
                <a:latin typeface="微软雅黑" panose="020B0503020204020204" charset="-122"/>
              </a:rPr>
              <a:t>02</a:t>
            </a:r>
            <a:endParaRPr lang="zh-CN" altLang="en-US" sz="6000" b="1" dirty="0">
              <a:solidFill>
                <a:schemeClr val="bg1"/>
              </a:solidFill>
              <a:latin typeface="微软雅黑" panose="020B0503020204020204" charset="-122"/>
            </a:endParaRPr>
          </a:p>
        </p:txBody>
      </p:sp>
      <p:grpSp>
        <p:nvGrpSpPr>
          <p:cNvPr id="9" name="组合 8"/>
          <p:cNvGrpSpPr/>
          <p:nvPr/>
        </p:nvGrpSpPr>
        <p:grpSpPr>
          <a:xfrm rot="10800000">
            <a:off x="5980430" y="3273425"/>
            <a:ext cx="4279265" cy="924560"/>
            <a:chOff x="1241358" y="761968"/>
            <a:chExt cx="3244844" cy="701091"/>
          </a:xfrm>
        </p:grpSpPr>
        <p:cxnSp>
          <p:nvCxnSpPr>
            <p:cNvPr id="10" name="直接连接符 9"/>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descr="千库网_蓝色科技仪表盘_元素编号13090450"/>
          <p:cNvPicPr>
            <a:picLocks noChangeAspect="1"/>
          </p:cNvPicPr>
          <p:nvPr/>
        </p:nvPicPr>
        <p:blipFill>
          <a:blip r:embed="rId4"/>
          <a:stretch>
            <a:fillRect/>
          </a:stretch>
        </p:blipFill>
        <p:spPr>
          <a:xfrm>
            <a:off x="793750" y="1572260"/>
            <a:ext cx="3002915" cy="3002915"/>
          </a:xfrm>
          <a:prstGeom prst="rect">
            <a:avLst/>
          </a:prstGeom>
        </p:spPr>
      </p:pic>
      <p:sp>
        <p:nvSpPr>
          <p:cNvPr id="27" name="文本框 26"/>
          <p:cNvSpPr txBox="1"/>
          <p:nvPr/>
        </p:nvSpPr>
        <p:spPr>
          <a:xfrm>
            <a:off x="6569710" y="3361055"/>
            <a:ext cx="4015105" cy="275590"/>
          </a:xfrm>
          <a:prstGeom prst="rect">
            <a:avLst/>
          </a:prstGeom>
          <a:noFill/>
        </p:spPr>
        <p:txBody>
          <a:bodyPr wrap="square" rtlCol="0" anchor="t">
            <a:spAutoFit/>
          </a:bodyPr>
          <a:lstStyle/>
          <a:p>
            <a:pPr algn="dist"/>
            <a:r>
              <a:rPr lang="en-US" altLang="zh-CN" sz="1200" b="1" cap="all" dirty="0">
                <a:solidFill>
                  <a:schemeClr val="bg1"/>
                </a:solidFill>
                <a:latin typeface="微软雅黑" panose="020B0503020204020204" charset="-122"/>
                <a:ea typeface="微软雅黑" panose="020B0503020204020204" charset="-122"/>
                <a:cs typeface="微软雅黑" panose="020B0503020204020204" charset="-122"/>
                <a:sym typeface="+mn-ea"/>
              </a:rPr>
              <a:t>overview of the technic</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39" name="组合 38"/>
          <p:cNvGrpSpPr/>
          <p:nvPr/>
        </p:nvGrpSpPr>
        <p:grpSpPr>
          <a:xfrm>
            <a:off x="179070" y="6387465"/>
            <a:ext cx="5956935" cy="248920"/>
            <a:chOff x="282" y="10059"/>
            <a:chExt cx="9381" cy="392"/>
          </a:xfrm>
        </p:grpSpPr>
        <p:grpSp>
          <p:nvGrpSpPr>
            <p:cNvPr id="2" name="组合 1"/>
            <p:cNvGrpSpPr/>
            <p:nvPr/>
          </p:nvGrpSpPr>
          <p:grpSpPr>
            <a:xfrm>
              <a:off x="282" y="10059"/>
              <a:ext cx="4678" cy="392"/>
              <a:chOff x="9102" y="6582"/>
              <a:chExt cx="4678" cy="392"/>
            </a:xfrm>
          </p:grpSpPr>
          <p:sp>
            <p:nvSpPr>
              <p:cNvPr id="91" name="平行四边形 90"/>
              <p:cNvSpPr/>
              <p:nvPr/>
            </p:nvSpPr>
            <p:spPr>
              <a:xfrm>
                <a:off x="9102"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a:off x="9690"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a:off x="1027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平行四边形 106"/>
              <p:cNvSpPr/>
              <p:nvPr/>
            </p:nvSpPr>
            <p:spPr>
              <a:xfrm>
                <a:off x="10865"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平行四边形 107"/>
              <p:cNvSpPr/>
              <p:nvPr/>
            </p:nvSpPr>
            <p:spPr>
              <a:xfrm>
                <a:off x="11453"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平行四边形 108"/>
              <p:cNvSpPr/>
              <p:nvPr/>
            </p:nvSpPr>
            <p:spPr>
              <a:xfrm>
                <a:off x="12041"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平行四边形 109"/>
              <p:cNvSpPr/>
              <p:nvPr/>
            </p:nvSpPr>
            <p:spPr>
              <a:xfrm>
                <a:off x="1262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平行四边形 110"/>
              <p:cNvSpPr/>
              <p:nvPr/>
            </p:nvSpPr>
            <p:spPr>
              <a:xfrm>
                <a:off x="13216"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985" y="10059"/>
              <a:ext cx="4678" cy="392"/>
              <a:chOff x="9102" y="6582"/>
              <a:chExt cx="4678" cy="392"/>
            </a:xfrm>
          </p:grpSpPr>
          <p:sp>
            <p:nvSpPr>
              <p:cNvPr id="4" name="平行四边形 3"/>
              <p:cNvSpPr/>
              <p:nvPr/>
            </p:nvSpPr>
            <p:spPr>
              <a:xfrm>
                <a:off x="9102"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9690"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1027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865"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1453"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2041"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262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13216"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0" name="组合 39"/>
          <p:cNvGrpSpPr/>
          <p:nvPr/>
        </p:nvGrpSpPr>
        <p:grpSpPr>
          <a:xfrm>
            <a:off x="6146800" y="6387465"/>
            <a:ext cx="5956935" cy="248920"/>
            <a:chOff x="282" y="10059"/>
            <a:chExt cx="9381" cy="392"/>
          </a:xfrm>
        </p:grpSpPr>
        <p:grpSp>
          <p:nvGrpSpPr>
            <p:cNvPr id="47" name="组合 46"/>
            <p:cNvGrpSpPr/>
            <p:nvPr/>
          </p:nvGrpSpPr>
          <p:grpSpPr>
            <a:xfrm>
              <a:off x="282" y="10059"/>
              <a:ext cx="4678" cy="392"/>
              <a:chOff x="9102" y="6582"/>
              <a:chExt cx="4678" cy="392"/>
            </a:xfrm>
          </p:grpSpPr>
          <p:sp>
            <p:nvSpPr>
              <p:cNvPr id="49" name="平行四边形 48"/>
              <p:cNvSpPr/>
              <p:nvPr/>
            </p:nvSpPr>
            <p:spPr>
              <a:xfrm>
                <a:off x="9102"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a:off x="9690"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a:off x="1027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平行四边形 52"/>
              <p:cNvSpPr/>
              <p:nvPr/>
            </p:nvSpPr>
            <p:spPr>
              <a:xfrm>
                <a:off x="10865"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a:off x="11453"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a:off x="12041"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1262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平行四边形 62"/>
              <p:cNvSpPr/>
              <p:nvPr/>
            </p:nvSpPr>
            <p:spPr>
              <a:xfrm>
                <a:off x="13216"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4985" y="10059"/>
              <a:ext cx="4678" cy="392"/>
              <a:chOff x="9102" y="6582"/>
              <a:chExt cx="4678" cy="392"/>
            </a:xfrm>
          </p:grpSpPr>
          <p:sp>
            <p:nvSpPr>
              <p:cNvPr id="65" name="平行四边形 64"/>
              <p:cNvSpPr/>
              <p:nvPr/>
            </p:nvSpPr>
            <p:spPr>
              <a:xfrm>
                <a:off x="9102"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平行四边形 65"/>
              <p:cNvSpPr/>
              <p:nvPr/>
            </p:nvSpPr>
            <p:spPr>
              <a:xfrm>
                <a:off x="9690"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a:off x="1027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a:off x="10865"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a:off x="11453"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12041"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平行四边形 70"/>
              <p:cNvSpPr/>
              <p:nvPr/>
            </p:nvSpPr>
            <p:spPr>
              <a:xfrm>
                <a:off x="1262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p:nvSpPr>
            <p:spPr>
              <a:xfrm>
                <a:off x="13216"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9" name="组合 218"/>
          <p:cNvGrpSpPr/>
          <p:nvPr/>
        </p:nvGrpSpPr>
        <p:grpSpPr>
          <a:xfrm flipH="1" flipV="1">
            <a:off x="290830" y="586105"/>
            <a:ext cx="2335530" cy="492125"/>
            <a:chOff x="1241358" y="761968"/>
            <a:chExt cx="3244844" cy="701091"/>
          </a:xfrm>
        </p:grpSpPr>
        <p:cxnSp>
          <p:nvCxnSpPr>
            <p:cNvPr id="220" name="直接连接符 219"/>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221" name="椭圆 220"/>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2" name="直接连接符 221"/>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224" name="椭圆 223"/>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6" name="直接连接符 225"/>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227" name="平行四边形 226"/>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平行四边形 227"/>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平行四边形 228"/>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平行四边形 229"/>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平行四边形 230"/>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平行四边形 231"/>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3" name="直接连接符 232"/>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234" name="矩形 233"/>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文本框 73"/>
          <p:cNvSpPr txBox="1"/>
          <p:nvPr/>
        </p:nvSpPr>
        <p:spPr>
          <a:xfrm>
            <a:off x="543560" y="160020"/>
            <a:ext cx="2681605" cy="645160"/>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功能概述</a:t>
            </a:r>
          </a:p>
        </p:txBody>
      </p:sp>
      <p:pic>
        <p:nvPicPr>
          <p:cNvPr id="113" name="图片 112">
            <a:extLst>
              <a:ext uri="{FF2B5EF4-FFF2-40B4-BE49-F238E27FC236}">
                <a16:creationId xmlns:a16="http://schemas.microsoft.com/office/drawing/2014/main" id="{30BD9E86-8FB2-93B9-FF67-6E3D72E160CF}"/>
              </a:ext>
            </a:extLst>
          </p:cNvPr>
          <p:cNvPicPr>
            <a:picLocks noChangeAspect="1"/>
          </p:cNvPicPr>
          <p:nvPr/>
        </p:nvPicPr>
        <p:blipFill>
          <a:blip r:embed="rId3"/>
          <a:stretch>
            <a:fillRect/>
          </a:stretch>
        </p:blipFill>
        <p:spPr>
          <a:xfrm>
            <a:off x="10062381" y="142191"/>
            <a:ext cx="2037165" cy="721293"/>
          </a:xfrm>
          <a:prstGeom prst="rect">
            <a:avLst/>
          </a:prstGeom>
        </p:spPr>
      </p:pic>
      <p:grpSp>
        <p:nvGrpSpPr>
          <p:cNvPr id="26" name="组合 25">
            <a:extLst>
              <a:ext uri="{FF2B5EF4-FFF2-40B4-BE49-F238E27FC236}">
                <a16:creationId xmlns:a16="http://schemas.microsoft.com/office/drawing/2014/main" id="{40F5FFDE-F096-D388-1892-C95E9949D547}"/>
              </a:ext>
            </a:extLst>
          </p:cNvPr>
          <p:cNvGrpSpPr/>
          <p:nvPr/>
        </p:nvGrpSpPr>
        <p:grpSpPr>
          <a:xfrm>
            <a:off x="505734" y="1660736"/>
            <a:ext cx="2449830" cy="3620979"/>
            <a:chOff x="699770" y="1242695"/>
            <a:chExt cx="3221355" cy="5036241"/>
          </a:xfrm>
        </p:grpSpPr>
        <p:grpSp>
          <p:nvGrpSpPr>
            <p:cNvPr id="13" name="组合 12"/>
            <p:cNvGrpSpPr/>
            <p:nvPr/>
          </p:nvGrpSpPr>
          <p:grpSpPr>
            <a:xfrm>
              <a:off x="699770" y="1242695"/>
              <a:ext cx="3221355" cy="2265680"/>
              <a:chOff x="1102" y="1957"/>
              <a:chExt cx="5073" cy="3568"/>
            </a:xfrm>
          </p:grpSpPr>
          <p:grpSp>
            <p:nvGrpSpPr>
              <p:cNvPr id="20" name="组合 19"/>
              <p:cNvGrpSpPr/>
              <p:nvPr/>
            </p:nvGrpSpPr>
            <p:grpSpPr>
              <a:xfrm>
                <a:off x="1102" y="1957"/>
                <a:ext cx="5073" cy="1462"/>
                <a:chOff x="4298" y="5376"/>
                <a:chExt cx="4951" cy="730"/>
              </a:xfrm>
              <a:solidFill>
                <a:srgbClr val="78BFE8"/>
              </a:solidFill>
            </p:grpSpPr>
            <p:sp>
              <p:nvSpPr>
                <p:cNvPr id="16" name="圆角矩形 15"/>
                <p:cNvSpPr/>
                <p:nvPr/>
              </p:nvSpPr>
              <p:spPr>
                <a:xfrm>
                  <a:off x="4298" y="5376"/>
                  <a:ext cx="4948" cy="730"/>
                </a:xfrm>
                <a:prstGeom prst="roundRect">
                  <a:avLst/>
                </a:prstGeom>
                <a:gr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301" y="5529"/>
                  <a:ext cx="4948" cy="438"/>
                </a:xfrm>
                <a:prstGeom prst="rect">
                  <a:avLst/>
                </a:prstGeom>
                <a:grpFill/>
              </p:spPr>
              <p:txBody>
                <a:bodyPr wrap="square" rtlCol="0">
                  <a:spAutoFit/>
                </a:bodyPr>
                <a:lstStyle/>
                <a:p>
                  <a:pPr algn="dist"/>
                  <a:r>
                    <a:rPr lang="zh-CN" altLang="en-US" sz="2000" b="1" dirty="0">
                      <a:solidFill>
                        <a:schemeClr val="tx1"/>
                      </a:solidFill>
                      <a:latin typeface="微软雅黑" panose="020B0503020204020204" charset="-122"/>
                      <a:ea typeface="微软雅黑" panose="020B0503020204020204" charset="-122"/>
                    </a:rPr>
                    <a:t>司机监测终端</a:t>
                  </a:r>
                </a:p>
              </p:txBody>
            </p:sp>
          </p:grpSp>
          <p:grpSp>
            <p:nvGrpSpPr>
              <p:cNvPr id="12" name="组合 11"/>
              <p:cNvGrpSpPr/>
              <p:nvPr/>
            </p:nvGrpSpPr>
            <p:grpSpPr>
              <a:xfrm>
                <a:off x="1102" y="3775"/>
                <a:ext cx="5069" cy="1750"/>
                <a:chOff x="2717" y="3103"/>
                <a:chExt cx="5249" cy="2869"/>
              </a:xfrm>
            </p:grpSpPr>
            <p:sp>
              <p:nvSpPr>
                <p:cNvPr id="22" name="圆角矩形 21"/>
                <p:cNvSpPr/>
                <p:nvPr/>
              </p:nvSpPr>
              <p:spPr>
                <a:xfrm>
                  <a:off x="2717" y="3103"/>
                  <a:ext cx="5249" cy="2869"/>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963" y="3372"/>
                  <a:ext cx="4757" cy="2321"/>
                </a:xfrm>
                <a:prstGeom prst="rect">
                  <a:avLst/>
                </a:prstGeom>
                <a:noFill/>
              </p:spPr>
              <p:txBody>
                <a:bodyPr wrap="square" rtlCol="0">
                  <a:spAutoFit/>
                </a:bodyPr>
                <a:lstStyle/>
                <a:p>
                  <a:pPr algn="dist">
                    <a:buClrTx/>
                    <a:buSzTx/>
                    <a:buFontTx/>
                  </a:pPr>
                  <a:r>
                    <a:rPr lang="zh-CN" altLang="en-US" b="1" dirty="0">
                      <a:solidFill>
                        <a:schemeClr val="bg1"/>
                      </a:solidFill>
                      <a:latin typeface="微软雅黑" panose="020B0503020204020204" charset="-122"/>
                      <a:ea typeface="微软雅黑" panose="020B0503020204020204" charset="-122"/>
                    </a:rPr>
                    <a:t>监测司机的生命</a:t>
                  </a:r>
                </a:p>
                <a:p>
                  <a:pPr algn="dist">
                    <a:buClrTx/>
                    <a:buSzTx/>
                    <a:buFontTx/>
                  </a:pPr>
                  <a:r>
                    <a:rPr lang="zh-CN" altLang="en-US" b="1" dirty="0">
                      <a:solidFill>
                        <a:schemeClr val="bg1"/>
                      </a:solidFill>
                      <a:latin typeface="微软雅黑" panose="020B0503020204020204" charset="-122"/>
                      <a:ea typeface="微软雅黑" panose="020B0503020204020204" charset="-122"/>
                    </a:rPr>
                    <a:t>体征和酒精浓度</a:t>
                  </a:r>
                </a:p>
              </p:txBody>
            </p:sp>
          </p:grpSp>
        </p:grpSp>
        <p:pic>
          <p:nvPicPr>
            <p:cNvPr id="28" name="图片 27">
              <a:extLst>
                <a:ext uri="{FF2B5EF4-FFF2-40B4-BE49-F238E27FC236}">
                  <a16:creationId xmlns:a16="http://schemas.microsoft.com/office/drawing/2014/main" id="{0F9026FB-2DFD-4AF8-8B6E-08301D9C4A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259" y="3734435"/>
              <a:ext cx="2402085" cy="1601390"/>
            </a:xfrm>
            <a:prstGeom prst="rect">
              <a:avLst/>
            </a:prstGeom>
          </p:spPr>
        </p:pic>
        <p:pic>
          <p:nvPicPr>
            <p:cNvPr id="41" name="图片 40">
              <a:extLst>
                <a:ext uri="{FF2B5EF4-FFF2-40B4-BE49-F238E27FC236}">
                  <a16:creationId xmlns:a16="http://schemas.microsoft.com/office/drawing/2014/main" id="{FF6773EC-750C-427E-968C-DF5CAE34F6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5568" y="4835342"/>
              <a:ext cx="2165393" cy="1443594"/>
            </a:xfrm>
            <a:prstGeom prst="rect">
              <a:avLst/>
            </a:prstGeom>
          </p:spPr>
        </p:pic>
      </p:grpSp>
      <p:grpSp>
        <p:nvGrpSpPr>
          <p:cNvPr id="29" name="组合 28">
            <a:extLst>
              <a:ext uri="{FF2B5EF4-FFF2-40B4-BE49-F238E27FC236}">
                <a16:creationId xmlns:a16="http://schemas.microsoft.com/office/drawing/2014/main" id="{D217DBCF-AAC2-2AEE-2C78-E94DF4839EC4}"/>
              </a:ext>
            </a:extLst>
          </p:cNvPr>
          <p:cNvGrpSpPr/>
          <p:nvPr/>
        </p:nvGrpSpPr>
        <p:grpSpPr>
          <a:xfrm>
            <a:off x="3514858" y="426996"/>
            <a:ext cx="5339641" cy="5570062"/>
            <a:chOff x="3820577" y="1211580"/>
            <a:chExt cx="4792563" cy="4877469"/>
          </a:xfrm>
        </p:grpSpPr>
        <p:grpSp>
          <p:nvGrpSpPr>
            <p:cNvPr id="14" name="组合 13"/>
            <p:cNvGrpSpPr/>
            <p:nvPr/>
          </p:nvGrpSpPr>
          <p:grpSpPr>
            <a:xfrm>
              <a:off x="3820795" y="1211580"/>
              <a:ext cx="4792345" cy="2296160"/>
              <a:chOff x="6017" y="1908"/>
              <a:chExt cx="7547" cy="3616"/>
            </a:xfrm>
          </p:grpSpPr>
          <p:grpSp>
            <p:nvGrpSpPr>
              <p:cNvPr id="23" name="组合 22"/>
              <p:cNvGrpSpPr/>
              <p:nvPr/>
            </p:nvGrpSpPr>
            <p:grpSpPr>
              <a:xfrm>
                <a:off x="6017" y="1908"/>
                <a:ext cx="7547" cy="1571"/>
                <a:chOff x="6448" y="3210"/>
                <a:chExt cx="6646" cy="1441"/>
              </a:xfrm>
              <a:solidFill>
                <a:srgbClr val="78BFE8"/>
              </a:solidFill>
            </p:grpSpPr>
            <p:sp>
              <p:nvSpPr>
                <p:cNvPr id="17" name="圆角矩形 16"/>
                <p:cNvSpPr/>
                <p:nvPr/>
              </p:nvSpPr>
              <p:spPr>
                <a:xfrm>
                  <a:off x="6448" y="3210"/>
                  <a:ext cx="6646" cy="1441"/>
                </a:xfrm>
                <a:prstGeom prst="roundRect">
                  <a:avLst/>
                </a:prstGeom>
                <a:gr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sym typeface="+mn-ea"/>
                  </a:endParaRPr>
                </a:p>
              </p:txBody>
            </p:sp>
            <p:sp>
              <p:nvSpPr>
                <p:cNvPr id="21" name="文本框 20"/>
                <p:cNvSpPr txBox="1"/>
                <p:nvPr/>
              </p:nvSpPr>
              <p:spPr>
                <a:xfrm>
                  <a:off x="6460" y="3510"/>
                  <a:ext cx="6634" cy="817"/>
                </a:xfrm>
                <a:prstGeom prst="rect">
                  <a:avLst/>
                </a:prstGeom>
                <a:grpFill/>
              </p:spPr>
              <p:txBody>
                <a:bodyPr wrap="square" rtlCol="0">
                  <a:spAutoFit/>
                </a:bodyPr>
                <a:lstStyle/>
                <a:p>
                  <a:pPr algn="dist"/>
                  <a:r>
                    <a:rPr lang="en-US" altLang="zh-CN" sz="3600" b="1" dirty="0">
                      <a:latin typeface="微软雅黑" panose="020B0503020204020204" charset="-122"/>
                      <a:ea typeface="微软雅黑" panose="020B0503020204020204" charset="-122"/>
                      <a:sym typeface="+mn-ea"/>
                    </a:rPr>
                    <a:t>Web</a:t>
                  </a:r>
                  <a:r>
                    <a:rPr lang="zh-CN" altLang="en-US" sz="3600" b="1" dirty="0">
                      <a:latin typeface="微软雅黑" panose="020B0503020204020204" charset="-122"/>
                      <a:ea typeface="微软雅黑" panose="020B0503020204020204" charset="-122"/>
                      <a:sym typeface="+mn-ea"/>
                    </a:rPr>
                    <a:t>端公交管理云平台</a:t>
                  </a:r>
                </a:p>
              </p:txBody>
            </p:sp>
          </p:grpSp>
          <p:grpSp>
            <p:nvGrpSpPr>
              <p:cNvPr id="30" name="组合 29"/>
              <p:cNvGrpSpPr/>
              <p:nvPr/>
            </p:nvGrpSpPr>
            <p:grpSpPr>
              <a:xfrm>
                <a:off x="6017" y="3774"/>
                <a:ext cx="7547" cy="1750"/>
                <a:chOff x="1994" y="2233"/>
                <a:chExt cx="7051" cy="3740"/>
              </a:xfrm>
            </p:grpSpPr>
            <p:sp>
              <p:nvSpPr>
                <p:cNvPr id="31" name="圆角矩形 30"/>
                <p:cNvSpPr/>
                <p:nvPr/>
              </p:nvSpPr>
              <p:spPr>
                <a:xfrm>
                  <a:off x="1994" y="2233"/>
                  <a:ext cx="7051" cy="3740"/>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167" y="2524"/>
                  <a:ext cx="6705" cy="3175"/>
                </a:xfrm>
                <a:prstGeom prst="rect">
                  <a:avLst/>
                </a:prstGeom>
                <a:noFill/>
              </p:spPr>
              <p:txBody>
                <a:bodyPr wrap="square" rtlCol="0">
                  <a:spAutoFit/>
                </a:bodyPr>
                <a:lstStyle/>
                <a:p>
                  <a:pPr algn="dist">
                    <a:buClrTx/>
                    <a:buSzTx/>
                    <a:buFontTx/>
                  </a:pPr>
                  <a:r>
                    <a:rPr lang="zh-CN" altLang="en-US" sz="3200" b="1" dirty="0">
                      <a:solidFill>
                        <a:schemeClr val="bg1"/>
                      </a:solidFill>
                      <a:latin typeface="微软雅黑" panose="020B0503020204020204" charset="-122"/>
                      <a:ea typeface="微软雅黑" panose="020B0503020204020204" charset="-122"/>
                    </a:rPr>
                    <a:t>管理员在线监测</a:t>
                  </a:r>
                  <a:endParaRPr lang="en-US" altLang="zh-CN" sz="3200" b="1" dirty="0">
                    <a:solidFill>
                      <a:schemeClr val="bg1"/>
                    </a:solidFill>
                    <a:latin typeface="微软雅黑" panose="020B0503020204020204" charset="-122"/>
                    <a:ea typeface="微软雅黑" panose="020B0503020204020204" charset="-122"/>
                  </a:endParaRPr>
                </a:p>
                <a:p>
                  <a:pPr algn="dist">
                    <a:buClrTx/>
                    <a:buSzTx/>
                    <a:buFontTx/>
                  </a:pPr>
                  <a:r>
                    <a:rPr lang="zh-CN" altLang="en-US" sz="3200" b="1" dirty="0">
                      <a:solidFill>
                        <a:schemeClr val="bg1"/>
                      </a:solidFill>
                      <a:latin typeface="微软雅黑" panose="020B0503020204020204" charset="-122"/>
                      <a:ea typeface="微软雅黑" panose="020B0503020204020204" charset="-122"/>
                    </a:rPr>
                    <a:t>异常情况及时介入</a:t>
                  </a:r>
                </a:p>
              </p:txBody>
            </p:sp>
          </p:grpSp>
        </p:grpSp>
        <p:pic>
          <p:nvPicPr>
            <p:cNvPr id="60" name="图片 59">
              <a:extLst>
                <a:ext uri="{FF2B5EF4-FFF2-40B4-BE49-F238E27FC236}">
                  <a16:creationId xmlns:a16="http://schemas.microsoft.com/office/drawing/2014/main" id="{0417B5D6-4B63-453E-95D3-6E3BD2AFBA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20577" y="3781434"/>
              <a:ext cx="2754998" cy="1635780"/>
            </a:xfrm>
            <a:prstGeom prst="rect">
              <a:avLst/>
            </a:prstGeom>
          </p:spPr>
        </p:pic>
        <p:pic>
          <p:nvPicPr>
            <p:cNvPr id="43" name="图片 42">
              <a:extLst>
                <a:ext uri="{FF2B5EF4-FFF2-40B4-BE49-F238E27FC236}">
                  <a16:creationId xmlns:a16="http://schemas.microsoft.com/office/drawing/2014/main" id="{D4299E82-8E46-4C80-B18D-1230A0F5167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861597" y="4613112"/>
              <a:ext cx="2751261" cy="1475937"/>
            </a:xfrm>
            <a:prstGeom prst="rect">
              <a:avLst/>
            </a:prstGeom>
          </p:spPr>
        </p:pic>
      </p:grpSp>
      <p:grpSp>
        <p:nvGrpSpPr>
          <p:cNvPr id="27" name="组合 26">
            <a:extLst>
              <a:ext uri="{FF2B5EF4-FFF2-40B4-BE49-F238E27FC236}">
                <a16:creationId xmlns:a16="http://schemas.microsoft.com/office/drawing/2014/main" id="{5A70D5EC-4E1F-4938-2D93-0F9417FECF13}"/>
              </a:ext>
            </a:extLst>
          </p:cNvPr>
          <p:cNvGrpSpPr/>
          <p:nvPr/>
        </p:nvGrpSpPr>
        <p:grpSpPr>
          <a:xfrm>
            <a:off x="9245170" y="1560555"/>
            <a:ext cx="2485185" cy="3894369"/>
            <a:chOff x="8242935" y="1014095"/>
            <a:chExt cx="3220085" cy="5157683"/>
          </a:xfrm>
        </p:grpSpPr>
        <p:grpSp>
          <p:nvGrpSpPr>
            <p:cNvPr id="15" name="组合 14"/>
            <p:cNvGrpSpPr/>
            <p:nvPr/>
          </p:nvGrpSpPr>
          <p:grpSpPr>
            <a:xfrm>
              <a:off x="8242935" y="1014095"/>
              <a:ext cx="3220085" cy="2484755"/>
              <a:chOff x="12981" y="1597"/>
              <a:chExt cx="5071" cy="3913"/>
            </a:xfrm>
          </p:grpSpPr>
          <p:grpSp>
            <p:nvGrpSpPr>
              <p:cNvPr id="33" name="组合 32"/>
              <p:cNvGrpSpPr/>
              <p:nvPr/>
            </p:nvGrpSpPr>
            <p:grpSpPr>
              <a:xfrm>
                <a:off x="13000" y="3994"/>
                <a:ext cx="5052" cy="1516"/>
                <a:chOff x="2717" y="3098"/>
                <a:chExt cx="5249" cy="2874"/>
              </a:xfrm>
            </p:grpSpPr>
            <p:sp>
              <p:nvSpPr>
                <p:cNvPr id="34" name="圆角矩形 33"/>
                <p:cNvSpPr/>
                <p:nvPr/>
              </p:nvSpPr>
              <p:spPr>
                <a:xfrm>
                  <a:off x="2717" y="3103"/>
                  <a:ext cx="5249" cy="2869"/>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3106" y="3098"/>
                  <a:ext cx="4390" cy="2800"/>
                </a:xfrm>
                <a:prstGeom prst="rect">
                  <a:avLst/>
                </a:prstGeom>
                <a:noFill/>
              </p:spPr>
              <p:txBody>
                <a:bodyPr wrap="square" rtlCol="0">
                  <a:spAutoFit/>
                </a:bodyPr>
                <a:lstStyle/>
                <a:p>
                  <a:pPr algn="dist">
                    <a:buClrTx/>
                    <a:buSzTx/>
                    <a:buFontTx/>
                  </a:pPr>
                  <a:r>
                    <a:rPr lang="zh-CN" altLang="en-US" sz="2000" b="1" dirty="0">
                      <a:solidFill>
                        <a:schemeClr val="bg1"/>
                      </a:solidFill>
                      <a:latin typeface="微软雅黑" panose="020B0503020204020204" charset="-122"/>
                      <a:ea typeface="微软雅黑" panose="020B0503020204020204" charset="-122"/>
                    </a:rPr>
                    <a:t>为司机及其家属</a:t>
                  </a:r>
                </a:p>
                <a:p>
                  <a:pPr algn="dist">
                    <a:buClrTx/>
                    <a:buSzTx/>
                    <a:buFontTx/>
                  </a:pPr>
                  <a:r>
                    <a:rPr lang="zh-CN" altLang="en-US" sz="2000" b="1" dirty="0">
                      <a:solidFill>
                        <a:schemeClr val="bg1"/>
                      </a:solidFill>
                      <a:latin typeface="微软雅黑" panose="020B0503020204020204" charset="-122"/>
                      <a:ea typeface="微软雅黑" panose="020B0503020204020204" charset="-122"/>
                    </a:rPr>
                    <a:t>提供健康报表</a:t>
                  </a:r>
                </a:p>
              </p:txBody>
            </p:sp>
          </p:grpSp>
          <p:grpSp>
            <p:nvGrpSpPr>
              <p:cNvPr id="36" name="组合 35"/>
              <p:cNvGrpSpPr/>
              <p:nvPr/>
            </p:nvGrpSpPr>
            <p:grpSpPr>
              <a:xfrm>
                <a:off x="12981" y="1597"/>
                <a:ext cx="5069" cy="2080"/>
                <a:chOff x="4297" y="4973"/>
                <a:chExt cx="4948" cy="1586"/>
              </a:xfrm>
              <a:solidFill>
                <a:srgbClr val="78BFE8"/>
              </a:solidFill>
            </p:grpSpPr>
            <p:sp>
              <p:nvSpPr>
                <p:cNvPr id="37" name="圆角矩形 36"/>
                <p:cNvSpPr/>
                <p:nvPr/>
              </p:nvSpPr>
              <p:spPr>
                <a:xfrm>
                  <a:off x="4297" y="4973"/>
                  <a:ext cx="4948" cy="1586"/>
                </a:xfrm>
                <a:prstGeom prst="roundRect">
                  <a:avLst/>
                </a:prstGeom>
                <a:grp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4369" y="5084"/>
                  <a:ext cx="4803" cy="734"/>
                </a:xfrm>
                <a:prstGeom prst="rect">
                  <a:avLst/>
                </a:prstGeom>
                <a:grpFill/>
              </p:spPr>
              <p:txBody>
                <a:bodyPr wrap="square" rtlCol="0">
                  <a:spAutoFit/>
                </a:bodyPr>
                <a:lstStyle/>
                <a:p>
                  <a:pPr algn="dist"/>
                  <a:r>
                    <a:rPr lang="zh-CN" altLang="en-US" sz="2400" b="1" dirty="0">
                      <a:solidFill>
                        <a:schemeClr val="tx1"/>
                      </a:solidFill>
                      <a:latin typeface="微软雅黑" panose="020B0503020204020204" charset="-122"/>
                      <a:ea typeface="微软雅黑" panose="020B0503020204020204" charset="-122"/>
                    </a:rPr>
                    <a:t>车载监控</a:t>
                  </a:r>
                  <a:r>
                    <a:rPr lang="en-US" altLang="zh-CN" sz="2400" b="1" dirty="0">
                      <a:solidFill>
                        <a:schemeClr val="tx1"/>
                      </a:solidFill>
                      <a:latin typeface="微软雅黑" panose="020B0503020204020204" charset="-122"/>
                      <a:ea typeface="微软雅黑" panose="020B0503020204020204" charset="-122"/>
                    </a:rPr>
                    <a:t>APP</a:t>
                  </a:r>
                </a:p>
              </p:txBody>
            </p:sp>
          </p:grpSp>
        </p:grpSp>
        <p:pic>
          <p:nvPicPr>
            <p:cNvPr id="25" name="图片 24">
              <a:extLst>
                <a:ext uri="{FF2B5EF4-FFF2-40B4-BE49-F238E27FC236}">
                  <a16:creationId xmlns:a16="http://schemas.microsoft.com/office/drawing/2014/main" id="{599DF25B-3699-2015-1566-0D856BFE3E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01440" y="3722695"/>
              <a:ext cx="2336899" cy="1557932"/>
            </a:xfrm>
            <a:prstGeom prst="rect">
              <a:avLst/>
            </a:prstGeom>
          </p:spPr>
        </p:pic>
        <p:pic>
          <p:nvPicPr>
            <p:cNvPr id="52" name="图片 2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a:xfrm>
              <a:off x="10431780" y="4169925"/>
              <a:ext cx="971259" cy="2001853"/>
            </a:xfrm>
            <a:prstGeom prst="rect">
              <a:avLst/>
            </a:prstGeom>
            <a:noFill/>
            <a:ln>
              <a:noFill/>
            </a:ln>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39" name="组合 38"/>
          <p:cNvGrpSpPr/>
          <p:nvPr/>
        </p:nvGrpSpPr>
        <p:grpSpPr>
          <a:xfrm>
            <a:off x="179070" y="6520180"/>
            <a:ext cx="5956935" cy="248920"/>
            <a:chOff x="282" y="10059"/>
            <a:chExt cx="9381" cy="392"/>
          </a:xfrm>
        </p:grpSpPr>
        <p:grpSp>
          <p:nvGrpSpPr>
            <p:cNvPr id="2" name="组合 1"/>
            <p:cNvGrpSpPr/>
            <p:nvPr/>
          </p:nvGrpSpPr>
          <p:grpSpPr>
            <a:xfrm>
              <a:off x="282" y="10059"/>
              <a:ext cx="4678" cy="392"/>
              <a:chOff x="9102" y="6582"/>
              <a:chExt cx="4678" cy="392"/>
            </a:xfrm>
          </p:grpSpPr>
          <p:sp>
            <p:nvSpPr>
              <p:cNvPr id="91" name="平行四边形 90"/>
              <p:cNvSpPr/>
              <p:nvPr/>
            </p:nvSpPr>
            <p:spPr>
              <a:xfrm>
                <a:off x="9102"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a:off x="9690"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a:off x="1027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平行四边形 106"/>
              <p:cNvSpPr/>
              <p:nvPr/>
            </p:nvSpPr>
            <p:spPr>
              <a:xfrm>
                <a:off x="10865"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平行四边形 107"/>
              <p:cNvSpPr/>
              <p:nvPr/>
            </p:nvSpPr>
            <p:spPr>
              <a:xfrm>
                <a:off x="11453"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平行四边形 108"/>
              <p:cNvSpPr/>
              <p:nvPr/>
            </p:nvSpPr>
            <p:spPr>
              <a:xfrm>
                <a:off x="12041"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平行四边形 109"/>
              <p:cNvSpPr/>
              <p:nvPr/>
            </p:nvSpPr>
            <p:spPr>
              <a:xfrm>
                <a:off x="1262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平行四边形 110"/>
              <p:cNvSpPr/>
              <p:nvPr/>
            </p:nvSpPr>
            <p:spPr>
              <a:xfrm>
                <a:off x="13216"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985" y="10059"/>
              <a:ext cx="4678" cy="392"/>
              <a:chOff x="9102" y="6582"/>
              <a:chExt cx="4678" cy="392"/>
            </a:xfrm>
          </p:grpSpPr>
          <p:sp>
            <p:nvSpPr>
              <p:cNvPr id="4" name="平行四边形 3"/>
              <p:cNvSpPr/>
              <p:nvPr/>
            </p:nvSpPr>
            <p:spPr>
              <a:xfrm>
                <a:off x="9102"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9690"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1027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0865"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1453"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2041"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262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13216"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0" name="组合 39"/>
          <p:cNvGrpSpPr/>
          <p:nvPr/>
        </p:nvGrpSpPr>
        <p:grpSpPr>
          <a:xfrm>
            <a:off x="6146800" y="6520180"/>
            <a:ext cx="5956935" cy="248920"/>
            <a:chOff x="282" y="10059"/>
            <a:chExt cx="9381" cy="392"/>
          </a:xfrm>
        </p:grpSpPr>
        <p:grpSp>
          <p:nvGrpSpPr>
            <p:cNvPr id="47" name="组合 46"/>
            <p:cNvGrpSpPr/>
            <p:nvPr/>
          </p:nvGrpSpPr>
          <p:grpSpPr>
            <a:xfrm>
              <a:off x="282" y="10059"/>
              <a:ext cx="4678" cy="392"/>
              <a:chOff x="9102" y="6582"/>
              <a:chExt cx="4678" cy="392"/>
            </a:xfrm>
          </p:grpSpPr>
          <p:sp>
            <p:nvSpPr>
              <p:cNvPr id="49" name="平行四边形 48"/>
              <p:cNvSpPr/>
              <p:nvPr/>
            </p:nvSpPr>
            <p:spPr>
              <a:xfrm>
                <a:off x="9102"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a:off x="9690"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a:off x="1027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平行四边形 52"/>
              <p:cNvSpPr/>
              <p:nvPr/>
            </p:nvSpPr>
            <p:spPr>
              <a:xfrm>
                <a:off x="10865"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a:off x="11453"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a:off x="12041"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1262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平行四边形 62"/>
              <p:cNvSpPr/>
              <p:nvPr/>
            </p:nvSpPr>
            <p:spPr>
              <a:xfrm>
                <a:off x="13216"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4985" y="10059"/>
              <a:ext cx="4678" cy="392"/>
              <a:chOff x="9102" y="6582"/>
              <a:chExt cx="4678" cy="392"/>
            </a:xfrm>
          </p:grpSpPr>
          <p:sp>
            <p:nvSpPr>
              <p:cNvPr id="65" name="平行四边形 64"/>
              <p:cNvSpPr/>
              <p:nvPr/>
            </p:nvSpPr>
            <p:spPr>
              <a:xfrm>
                <a:off x="9102"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平行四边形 65"/>
              <p:cNvSpPr/>
              <p:nvPr/>
            </p:nvSpPr>
            <p:spPr>
              <a:xfrm>
                <a:off x="9690"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a:off x="1027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a:off x="10865"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a:off x="11453"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12041"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平行四边形 70"/>
              <p:cNvSpPr/>
              <p:nvPr/>
            </p:nvSpPr>
            <p:spPr>
              <a:xfrm>
                <a:off x="12628"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p:nvSpPr>
            <p:spPr>
              <a:xfrm>
                <a:off x="13216" y="6582"/>
                <a:ext cx="564" cy="392"/>
              </a:xfrm>
              <a:prstGeom prst="parallelogram">
                <a:avLst>
                  <a:gd name="adj" fmla="val 59489"/>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 name="组合 12"/>
          <p:cNvGrpSpPr/>
          <p:nvPr/>
        </p:nvGrpSpPr>
        <p:grpSpPr>
          <a:xfrm flipH="1" flipV="1">
            <a:off x="290830" y="586105"/>
            <a:ext cx="2335530" cy="492125"/>
            <a:chOff x="1241358" y="761968"/>
            <a:chExt cx="3244844" cy="701091"/>
          </a:xfrm>
        </p:grpSpPr>
        <p:cxnSp>
          <p:nvCxnSpPr>
            <p:cNvPr id="14" name="直接连接符 13"/>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21" name="平行四边形 20"/>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543560" y="160020"/>
            <a:ext cx="2681605" cy="645160"/>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功能概述</a:t>
            </a:r>
          </a:p>
        </p:txBody>
      </p:sp>
      <p:grpSp>
        <p:nvGrpSpPr>
          <p:cNvPr id="41" name="组合 40"/>
          <p:cNvGrpSpPr/>
          <p:nvPr/>
        </p:nvGrpSpPr>
        <p:grpSpPr>
          <a:xfrm>
            <a:off x="458470" y="1924050"/>
            <a:ext cx="1195070" cy="3044190"/>
            <a:chOff x="899" y="3105"/>
            <a:chExt cx="2609" cy="3387"/>
          </a:xfrm>
        </p:grpSpPr>
        <p:sp>
          <p:nvSpPr>
            <p:cNvPr id="37" name="圆角矩形 36"/>
            <p:cNvSpPr/>
            <p:nvPr/>
          </p:nvSpPr>
          <p:spPr>
            <a:xfrm>
              <a:off x="899" y="3105"/>
              <a:ext cx="2609" cy="338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958" y="3331"/>
              <a:ext cx="2285" cy="2839"/>
            </a:xfrm>
            <a:prstGeom prst="rect">
              <a:avLst/>
            </a:prstGeom>
            <a:noFill/>
          </p:spPr>
          <p:txBody>
            <a:bodyPr vert="eaVert" wrap="square" rtlCol="0">
              <a:spAutoFit/>
            </a:bodyPr>
            <a:lstStyle/>
            <a:p>
              <a:pPr algn="ctr"/>
              <a:r>
                <a:rPr lang="zh-CN" altLang="en-US" sz="2800" b="1" dirty="0">
                  <a:latin typeface="微软雅黑" panose="020B0503020204020204" charset="-122"/>
                  <a:ea typeface="微软雅黑" panose="020B0503020204020204" charset="-122"/>
                  <a:cs typeface="微软雅黑" panose="020B0503020204020204" charset="-122"/>
                </a:rPr>
                <a:t>实时生理指标与实时图片</a:t>
              </a:r>
              <a:endParaRPr lang="zh-CN" altLang="en-US" sz="2800" b="1" dirty="0">
                <a:latin typeface="微软雅黑" panose="020B0503020204020204" charset="-122"/>
                <a:ea typeface="微软雅黑" panose="020B0503020204020204" charset="-122"/>
              </a:endParaRPr>
            </a:p>
          </p:txBody>
        </p:sp>
      </p:grpSp>
      <p:grpSp>
        <p:nvGrpSpPr>
          <p:cNvPr id="12" name="组合 11"/>
          <p:cNvGrpSpPr/>
          <p:nvPr/>
        </p:nvGrpSpPr>
        <p:grpSpPr>
          <a:xfrm>
            <a:off x="1799590" y="1924050"/>
            <a:ext cx="1659890" cy="3044825"/>
            <a:chOff x="2834" y="3030"/>
            <a:chExt cx="2614" cy="4795"/>
          </a:xfrm>
        </p:grpSpPr>
        <p:grpSp>
          <p:nvGrpSpPr>
            <p:cNvPr id="44" name="组合 43"/>
            <p:cNvGrpSpPr/>
            <p:nvPr/>
          </p:nvGrpSpPr>
          <p:grpSpPr>
            <a:xfrm>
              <a:off x="3993" y="3030"/>
              <a:ext cx="1455" cy="4795"/>
              <a:chOff x="4610" y="2044"/>
              <a:chExt cx="2864" cy="2472"/>
            </a:xfrm>
          </p:grpSpPr>
          <p:sp>
            <p:nvSpPr>
              <p:cNvPr id="42" name="圆角矩形 41"/>
              <p:cNvSpPr/>
              <p:nvPr/>
            </p:nvSpPr>
            <p:spPr>
              <a:xfrm>
                <a:off x="4631" y="2044"/>
                <a:ext cx="2822" cy="2472"/>
              </a:xfrm>
              <a:prstGeom prst="roundRect">
                <a:avLst/>
              </a:prstGeom>
              <a:noFill/>
              <a:ln w="28575">
                <a:solidFill>
                  <a:srgbClr val="4FD1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610" y="2436"/>
                <a:ext cx="2864" cy="1574"/>
              </a:xfrm>
              <a:prstGeom prst="rect">
                <a:avLst/>
              </a:prstGeom>
              <a:noFill/>
            </p:spPr>
            <p:txBody>
              <a:bodyPr vert="eaVert" wrap="square" rtlCol="0">
                <a:spAutoFit/>
              </a:bodyPr>
              <a:lstStyle/>
              <a:p>
                <a:pPr algn="ctr"/>
                <a:r>
                  <a:rPr lang="zh-CN" altLang="en-US" sz="2400" b="1" dirty="0">
                    <a:solidFill>
                      <a:schemeClr val="bg1"/>
                    </a:solidFill>
                    <a:latin typeface="微软雅黑" panose="020B0503020204020204" charset="-122"/>
                    <a:ea typeface="微软雅黑" panose="020B0503020204020204" charset="-122"/>
                  </a:rPr>
                  <a:t>根据实时图片分析驾驶行为</a:t>
                </a:r>
              </a:p>
            </p:txBody>
          </p:sp>
        </p:grpSp>
        <p:sp>
          <p:nvSpPr>
            <p:cNvPr id="96" name="右箭头 95"/>
            <p:cNvSpPr/>
            <p:nvPr/>
          </p:nvSpPr>
          <p:spPr>
            <a:xfrm>
              <a:off x="2834" y="5021"/>
              <a:ext cx="992" cy="615"/>
            </a:xfrm>
            <a:prstGeom prst="rightArrow">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9" name="图片 118">
            <a:extLst>
              <a:ext uri="{FF2B5EF4-FFF2-40B4-BE49-F238E27FC236}">
                <a16:creationId xmlns:a16="http://schemas.microsoft.com/office/drawing/2014/main" id="{C19EC47F-E72E-475B-48A6-977FAF8ED9A4}"/>
              </a:ext>
            </a:extLst>
          </p:cNvPr>
          <p:cNvPicPr>
            <a:picLocks noChangeAspect="1"/>
          </p:cNvPicPr>
          <p:nvPr/>
        </p:nvPicPr>
        <p:blipFill>
          <a:blip r:embed="rId3"/>
          <a:stretch>
            <a:fillRect/>
          </a:stretch>
        </p:blipFill>
        <p:spPr>
          <a:xfrm>
            <a:off x="10062381" y="142191"/>
            <a:ext cx="2037165" cy="721293"/>
          </a:xfrm>
          <a:prstGeom prst="rect">
            <a:avLst/>
          </a:prstGeom>
        </p:spPr>
      </p:pic>
      <p:grpSp>
        <p:nvGrpSpPr>
          <p:cNvPr id="60" name="组合 59">
            <a:extLst>
              <a:ext uri="{FF2B5EF4-FFF2-40B4-BE49-F238E27FC236}">
                <a16:creationId xmlns:a16="http://schemas.microsoft.com/office/drawing/2014/main" id="{AFEACAEF-5E50-B60A-CD11-984D2C855754}"/>
              </a:ext>
            </a:extLst>
          </p:cNvPr>
          <p:cNvGrpSpPr/>
          <p:nvPr/>
        </p:nvGrpSpPr>
        <p:grpSpPr>
          <a:xfrm>
            <a:off x="3717925" y="1346080"/>
            <a:ext cx="508635" cy="4213326"/>
            <a:chOff x="3792865" y="1181577"/>
            <a:chExt cx="508635" cy="4626610"/>
          </a:xfrm>
        </p:grpSpPr>
        <p:sp>
          <p:nvSpPr>
            <p:cNvPr id="103" name="矩形 102"/>
            <p:cNvSpPr/>
            <p:nvPr/>
          </p:nvSpPr>
          <p:spPr>
            <a:xfrm>
              <a:off x="3792865" y="1242537"/>
              <a:ext cx="76200" cy="4393565"/>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右箭头 103"/>
            <p:cNvSpPr/>
            <p:nvPr/>
          </p:nvSpPr>
          <p:spPr>
            <a:xfrm>
              <a:off x="3792865" y="1181577"/>
              <a:ext cx="497840" cy="228600"/>
            </a:xfrm>
            <a:prstGeom prst="rightArrow">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右箭头 111"/>
            <p:cNvSpPr/>
            <p:nvPr/>
          </p:nvSpPr>
          <p:spPr>
            <a:xfrm>
              <a:off x="3803660" y="2647580"/>
              <a:ext cx="497840" cy="228600"/>
            </a:xfrm>
            <a:prstGeom prst="rightArrow">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右箭头 112"/>
            <p:cNvSpPr/>
            <p:nvPr/>
          </p:nvSpPr>
          <p:spPr>
            <a:xfrm>
              <a:off x="3803660" y="4113583"/>
              <a:ext cx="497840" cy="228600"/>
            </a:xfrm>
            <a:prstGeom prst="rightArrow">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右箭头 113"/>
            <p:cNvSpPr/>
            <p:nvPr/>
          </p:nvSpPr>
          <p:spPr>
            <a:xfrm>
              <a:off x="3792865" y="5579587"/>
              <a:ext cx="497840" cy="228600"/>
            </a:xfrm>
            <a:prstGeom prst="rightArrow">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7" name="右箭头 116"/>
          <p:cNvSpPr/>
          <p:nvPr/>
        </p:nvSpPr>
        <p:spPr>
          <a:xfrm>
            <a:off x="7488037" y="1272350"/>
            <a:ext cx="629920" cy="355640"/>
          </a:xfrm>
          <a:prstGeom prst="rightArrow">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右箭头 117"/>
          <p:cNvSpPr/>
          <p:nvPr/>
        </p:nvSpPr>
        <p:spPr>
          <a:xfrm>
            <a:off x="7484633" y="5277496"/>
            <a:ext cx="629920" cy="355640"/>
          </a:xfrm>
          <a:prstGeom prst="rightArrow">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右箭头 116">
            <a:extLst>
              <a:ext uri="{FF2B5EF4-FFF2-40B4-BE49-F238E27FC236}">
                <a16:creationId xmlns:a16="http://schemas.microsoft.com/office/drawing/2014/main" id="{FDAA5932-1AFF-EDA9-BDEB-4A6E38DAC633}"/>
              </a:ext>
            </a:extLst>
          </p:cNvPr>
          <p:cNvSpPr/>
          <p:nvPr/>
        </p:nvSpPr>
        <p:spPr>
          <a:xfrm>
            <a:off x="7484633" y="2607398"/>
            <a:ext cx="629920" cy="355640"/>
          </a:xfrm>
          <a:prstGeom prst="rightArrow">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右箭头 116">
            <a:extLst>
              <a:ext uri="{FF2B5EF4-FFF2-40B4-BE49-F238E27FC236}">
                <a16:creationId xmlns:a16="http://schemas.microsoft.com/office/drawing/2014/main" id="{68AB721D-BF79-2B38-F081-74A57B92127A}"/>
              </a:ext>
            </a:extLst>
          </p:cNvPr>
          <p:cNvSpPr/>
          <p:nvPr/>
        </p:nvSpPr>
        <p:spPr>
          <a:xfrm>
            <a:off x="7487266" y="3942446"/>
            <a:ext cx="629920" cy="355640"/>
          </a:xfrm>
          <a:prstGeom prst="rightArrow">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32C7CE78-0169-BC6D-930F-4841E86ED03F}"/>
              </a:ext>
            </a:extLst>
          </p:cNvPr>
          <p:cNvGrpSpPr/>
          <p:nvPr/>
        </p:nvGrpSpPr>
        <p:grpSpPr>
          <a:xfrm>
            <a:off x="4335889" y="999781"/>
            <a:ext cx="3000560" cy="900776"/>
            <a:chOff x="4355051" y="706059"/>
            <a:chExt cx="3000560" cy="989133"/>
          </a:xfrm>
        </p:grpSpPr>
        <p:sp>
          <p:nvSpPr>
            <p:cNvPr id="126" name="文本框 125">
              <a:extLst>
                <a:ext uri="{FF2B5EF4-FFF2-40B4-BE49-F238E27FC236}">
                  <a16:creationId xmlns:a16="http://schemas.microsoft.com/office/drawing/2014/main" id="{9305BC51-3864-EBC8-D45E-D051D01CB5CA}"/>
                </a:ext>
              </a:extLst>
            </p:cNvPr>
            <p:cNvSpPr txBox="1"/>
            <p:nvPr/>
          </p:nvSpPr>
          <p:spPr>
            <a:xfrm>
              <a:off x="4474465" y="946893"/>
              <a:ext cx="2766190" cy="523220"/>
            </a:xfrm>
            <a:prstGeom prst="rect">
              <a:avLst/>
            </a:prstGeom>
            <a:noFill/>
          </p:spPr>
          <p:txBody>
            <a:bodyPr wrap="square" rtlCol="0">
              <a:spAutoFit/>
            </a:bodyPr>
            <a:lstStyle/>
            <a:p>
              <a:pPr algn="dist">
                <a:buClrTx/>
                <a:buSzTx/>
                <a:buFontTx/>
              </a:pPr>
              <a:r>
                <a:rPr lang="zh-CN" altLang="en-US" sz="2800" b="1" dirty="0">
                  <a:solidFill>
                    <a:schemeClr val="bg1"/>
                  </a:solidFill>
                  <a:latin typeface="微软雅黑" panose="020B0503020204020204" charset="-122"/>
                  <a:ea typeface="微软雅黑" panose="020B0503020204020204" charset="-122"/>
                </a:rPr>
                <a:t>正常状态</a:t>
              </a:r>
            </a:p>
          </p:txBody>
        </p:sp>
        <p:sp>
          <p:nvSpPr>
            <p:cNvPr id="127" name="圆角矩形 72">
              <a:extLst>
                <a:ext uri="{FF2B5EF4-FFF2-40B4-BE49-F238E27FC236}">
                  <a16:creationId xmlns:a16="http://schemas.microsoft.com/office/drawing/2014/main" id="{96A76251-73D4-8018-5242-EBB63FC53C3B}"/>
                </a:ext>
              </a:extLst>
            </p:cNvPr>
            <p:cNvSpPr/>
            <p:nvPr/>
          </p:nvSpPr>
          <p:spPr>
            <a:xfrm>
              <a:off x="4355051" y="706059"/>
              <a:ext cx="3000560" cy="989133"/>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a:extLst>
              <a:ext uri="{FF2B5EF4-FFF2-40B4-BE49-F238E27FC236}">
                <a16:creationId xmlns:a16="http://schemas.microsoft.com/office/drawing/2014/main" id="{C9AB91A5-AD9D-3296-E040-41EA918ED6E1}"/>
              </a:ext>
            </a:extLst>
          </p:cNvPr>
          <p:cNvGrpSpPr/>
          <p:nvPr/>
        </p:nvGrpSpPr>
        <p:grpSpPr>
          <a:xfrm>
            <a:off x="4340201" y="2334829"/>
            <a:ext cx="3000560" cy="900776"/>
            <a:chOff x="4355051" y="706059"/>
            <a:chExt cx="3000560" cy="989133"/>
          </a:xfrm>
        </p:grpSpPr>
        <p:sp>
          <p:nvSpPr>
            <p:cNvPr id="130" name="文本框 129">
              <a:extLst>
                <a:ext uri="{FF2B5EF4-FFF2-40B4-BE49-F238E27FC236}">
                  <a16:creationId xmlns:a16="http://schemas.microsoft.com/office/drawing/2014/main" id="{67B83622-BDC0-2DAC-32CD-2F8F276F48F1}"/>
                </a:ext>
              </a:extLst>
            </p:cNvPr>
            <p:cNvSpPr txBox="1"/>
            <p:nvPr/>
          </p:nvSpPr>
          <p:spPr>
            <a:xfrm>
              <a:off x="4474465" y="946893"/>
              <a:ext cx="2766190" cy="523220"/>
            </a:xfrm>
            <a:prstGeom prst="rect">
              <a:avLst/>
            </a:prstGeom>
            <a:noFill/>
          </p:spPr>
          <p:txBody>
            <a:bodyPr wrap="square" rtlCol="0">
              <a:spAutoFit/>
            </a:bodyPr>
            <a:lstStyle/>
            <a:p>
              <a:pPr algn="dist">
                <a:buClrTx/>
                <a:buSzTx/>
                <a:buFontTx/>
              </a:pPr>
              <a:r>
                <a:rPr lang="zh-CN" altLang="en-US" sz="2800" b="1" dirty="0">
                  <a:solidFill>
                    <a:schemeClr val="bg1"/>
                  </a:solidFill>
                  <a:latin typeface="微软雅黑" panose="020B0503020204020204" charset="-122"/>
                  <a:ea typeface="微软雅黑" panose="020B0503020204020204" charset="-122"/>
                </a:rPr>
                <a:t>司机留言</a:t>
              </a:r>
            </a:p>
          </p:txBody>
        </p:sp>
        <p:sp>
          <p:nvSpPr>
            <p:cNvPr id="131" name="圆角矩形 72">
              <a:extLst>
                <a:ext uri="{FF2B5EF4-FFF2-40B4-BE49-F238E27FC236}">
                  <a16:creationId xmlns:a16="http://schemas.microsoft.com/office/drawing/2014/main" id="{8E844141-6F0F-CDFC-E0B4-9E5217F2B0C5}"/>
                </a:ext>
              </a:extLst>
            </p:cNvPr>
            <p:cNvSpPr/>
            <p:nvPr/>
          </p:nvSpPr>
          <p:spPr>
            <a:xfrm>
              <a:off x="4355051" y="706059"/>
              <a:ext cx="3000560" cy="989133"/>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a:extLst>
              <a:ext uri="{FF2B5EF4-FFF2-40B4-BE49-F238E27FC236}">
                <a16:creationId xmlns:a16="http://schemas.microsoft.com/office/drawing/2014/main" id="{3895F3F5-E7AF-0995-A940-D7272052FDA6}"/>
              </a:ext>
            </a:extLst>
          </p:cNvPr>
          <p:cNvGrpSpPr/>
          <p:nvPr/>
        </p:nvGrpSpPr>
        <p:grpSpPr>
          <a:xfrm>
            <a:off x="4338677" y="3669878"/>
            <a:ext cx="3000560" cy="900776"/>
            <a:chOff x="4355051" y="706059"/>
            <a:chExt cx="3000560" cy="989133"/>
          </a:xfrm>
        </p:grpSpPr>
        <p:sp>
          <p:nvSpPr>
            <p:cNvPr id="133" name="文本框 132">
              <a:extLst>
                <a:ext uri="{FF2B5EF4-FFF2-40B4-BE49-F238E27FC236}">
                  <a16:creationId xmlns:a16="http://schemas.microsoft.com/office/drawing/2014/main" id="{F93838C3-3515-5541-187C-13256B4305BC}"/>
                </a:ext>
              </a:extLst>
            </p:cNvPr>
            <p:cNvSpPr txBox="1"/>
            <p:nvPr/>
          </p:nvSpPr>
          <p:spPr>
            <a:xfrm>
              <a:off x="4474465" y="946893"/>
              <a:ext cx="2766190" cy="523220"/>
            </a:xfrm>
            <a:prstGeom prst="rect">
              <a:avLst/>
            </a:prstGeom>
            <a:noFill/>
          </p:spPr>
          <p:txBody>
            <a:bodyPr wrap="square" rtlCol="0">
              <a:spAutoFit/>
            </a:bodyPr>
            <a:lstStyle/>
            <a:p>
              <a:pPr algn="dist">
                <a:buClrTx/>
                <a:buSzTx/>
                <a:buFontTx/>
              </a:pPr>
              <a:r>
                <a:rPr lang="zh-CN" altLang="en-US" sz="2800" b="1" dirty="0">
                  <a:solidFill>
                    <a:schemeClr val="bg1"/>
                  </a:solidFill>
                  <a:latin typeface="微软雅黑" panose="020B0503020204020204" charset="-122"/>
                  <a:ea typeface="微软雅黑" panose="020B0503020204020204" charset="-122"/>
                </a:rPr>
                <a:t>低危异常</a:t>
              </a:r>
            </a:p>
          </p:txBody>
        </p:sp>
        <p:sp>
          <p:nvSpPr>
            <p:cNvPr id="134" name="圆角矩形 72">
              <a:extLst>
                <a:ext uri="{FF2B5EF4-FFF2-40B4-BE49-F238E27FC236}">
                  <a16:creationId xmlns:a16="http://schemas.microsoft.com/office/drawing/2014/main" id="{778F252E-520A-6C08-8BB1-0B21478AF491}"/>
                </a:ext>
              </a:extLst>
            </p:cNvPr>
            <p:cNvSpPr/>
            <p:nvPr/>
          </p:nvSpPr>
          <p:spPr>
            <a:xfrm>
              <a:off x="4355051" y="706059"/>
              <a:ext cx="3000560" cy="989133"/>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5ED4E104-DB1F-B6C7-38E0-0B9F0976FA32}"/>
              </a:ext>
            </a:extLst>
          </p:cNvPr>
          <p:cNvGrpSpPr/>
          <p:nvPr/>
        </p:nvGrpSpPr>
        <p:grpSpPr>
          <a:xfrm>
            <a:off x="4335889" y="5004927"/>
            <a:ext cx="3000560" cy="900776"/>
            <a:chOff x="4355051" y="706059"/>
            <a:chExt cx="3000560" cy="989133"/>
          </a:xfrm>
        </p:grpSpPr>
        <p:sp>
          <p:nvSpPr>
            <p:cNvPr id="136" name="文本框 135">
              <a:extLst>
                <a:ext uri="{FF2B5EF4-FFF2-40B4-BE49-F238E27FC236}">
                  <a16:creationId xmlns:a16="http://schemas.microsoft.com/office/drawing/2014/main" id="{2D97E58A-046B-C416-18F8-239406893D98}"/>
                </a:ext>
              </a:extLst>
            </p:cNvPr>
            <p:cNvSpPr txBox="1"/>
            <p:nvPr/>
          </p:nvSpPr>
          <p:spPr>
            <a:xfrm>
              <a:off x="4474465" y="946893"/>
              <a:ext cx="2766190" cy="523220"/>
            </a:xfrm>
            <a:prstGeom prst="rect">
              <a:avLst/>
            </a:prstGeom>
            <a:noFill/>
          </p:spPr>
          <p:txBody>
            <a:bodyPr wrap="square" rtlCol="0">
              <a:spAutoFit/>
            </a:bodyPr>
            <a:lstStyle/>
            <a:p>
              <a:pPr algn="dist">
                <a:buClrTx/>
                <a:buSzTx/>
                <a:buFontTx/>
              </a:pPr>
              <a:r>
                <a:rPr lang="zh-CN" altLang="en-US" sz="2800" b="1" dirty="0">
                  <a:solidFill>
                    <a:schemeClr val="bg1"/>
                  </a:solidFill>
                  <a:latin typeface="微软雅黑" panose="020B0503020204020204" charset="-122"/>
                  <a:ea typeface="微软雅黑" panose="020B0503020204020204" charset="-122"/>
                </a:rPr>
                <a:t>高危异常</a:t>
              </a:r>
            </a:p>
          </p:txBody>
        </p:sp>
        <p:sp>
          <p:nvSpPr>
            <p:cNvPr id="137" name="圆角矩形 72">
              <a:extLst>
                <a:ext uri="{FF2B5EF4-FFF2-40B4-BE49-F238E27FC236}">
                  <a16:creationId xmlns:a16="http://schemas.microsoft.com/office/drawing/2014/main" id="{47288E3C-7682-E3D1-7AA8-5D0232C94CE1}"/>
                </a:ext>
              </a:extLst>
            </p:cNvPr>
            <p:cNvSpPr/>
            <p:nvPr/>
          </p:nvSpPr>
          <p:spPr>
            <a:xfrm>
              <a:off x="4355051" y="706059"/>
              <a:ext cx="3000560" cy="989133"/>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 name="组合 137">
            <a:extLst>
              <a:ext uri="{FF2B5EF4-FFF2-40B4-BE49-F238E27FC236}">
                <a16:creationId xmlns:a16="http://schemas.microsoft.com/office/drawing/2014/main" id="{16DEF4F6-7420-E079-5D7E-437027FCB7DB}"/>
              </a:ext>
            </a:extLst>
          </p:cNvPr>
          <p:cNvGrpSpPr/>
          <p:nvPr/>
        </p:nvGrpSpPr>
        <p:grpSpPr>
          <a:xfrm>
            <a:off x="8268578" y="986586"/>
            <a:ext cx="3474560" cy="900776"/>
            <a:chOff x="4355051" y="706059"/>
            <a:chExt cx="3000560" cy="989133"/>
          </a:xfrm>
        </p:grpSpPr>
        <p:sp>
          <p:nvSpPr>
            <p:cNvPr id="139" name="文本框 138">
              <a:extLst>
                <a:ext uri="{FF2B5EF4-FFF2-40B4-BE49-F238E27FC236}">
                  <a16:creationId xmlns:a16="http://schemas.microsoft.com/office/drawing/2014/main" id="{1A90634E-3C49-C367-4A09-8707196E786A}"/>
                </a:ext>
              </a:extLst>
            </p:cNvPr>
            <p:cNvSpPr txBox="1"/>
            <p:nvPr/>
          </p:nvSpPr>
          <p:spPr>
            <a:xfrm>
              <a:off x="4474465" y="946893"/>
              <a:ext cx="2766190" cy="574543"/>
            </a:xfrm>
            <a:prstGeom prst="rect">
              <a:avLst/>
            </a:prstGeom>
            <a:noFill/>
          </p:spPr>
          <p:txBody>
            <a:bodyPr wrap="square" rtlCol="0">
              <a:spAutoFit/>
            </a:bodyPr>
            <a:lstStyle/>
            <a:p>
              <a:pPr algn="dist">
                <a:buClrTx/>
                <a:buSzTx/>
                <a:buFontTx/>
              </a:pPr>
              <a:r>
                <a:rPr lang="zh-CN" altLang="en-US" sz="2800" b="1" dirty="0">
                  <a:solidFill>
                    <a:schemeClr val="bg1"/>
                  </a:solidFill>
                  <a:latin typeface="微软雅黑" panose="020B0503020204020204" charset="-122"/>
                  <a:ea typeface="微软雅黑" panose="020B0503020204020204" charset="-122"/>
                </a:rPr>
                <a:t>实时界面查看</a:t>
              </a:r>
            </a:p>
          </p:txBody>
        </p:sp>
        <p:sp>
          <p:nvSpPr>
            <p:cNvPr id="140" name="圆角矩形 72">
              <a:extLst>
                <a:ext uri="{FF2B5EF4-FFF2-40B4-BE49-F238E27FC236}">
                  <a16:creationId xmlns:a16="http://schemas.microsoft.com/office/drawing/2014/main" id="{3CEE6D19-3456-C0CF-3991-0F9FB5171F4F}"/>
                </a:ext>
              </a:extLst>
            </p:cNvPr>
            <p:cNvSpPr/>
            <p:nvPr/>
          </p:nvSpPr>
          <p:spPr>
            <a:xfrm>
              <a:off x="4355051" y="706059"/>
              <a:ext cx="3000560" cy="989133"/>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a:extLst>
              <a:ext uri="{FF2B5EF4-FFF2-40B4-BE49-F238E27FC236}">
                <a16:creationId xmlns:a16="http://schemas.microsoft.com/office/drawing/2014/main" id="{3F4389BE-4915-8317-9971-D59136E29885}"/>
              </a:ext>
            </a:extLst>
          </p:cNvPr>
          <p:cNvGrpSpPr/>
          <p:nvPr/>
        </p:nvGrpSpPr>
        <p:grpSpPr>
          <a:xfrm>
            <a:off x="8272890" y="2321634"/>
            <a:ext cx="3474560" cy="900776"/>
            <a:chOff x="4355051" y="706059"/>
            <a:chExt cx="3000560" cy="989133"/>
          </a:xfrm>
        </p:grpSpPr>
        <p:sp>
          <p:nvSpPr>
            <p:cNvPr id="142" name="文本框 141">
              <a:extLst>
                <a:ext uri="{FF2B5EF4-FFF2-40B4-BE49-F238E27FC236}">
                  <a16:creationId xmlns:a16="http://schemas.microsoft.com/office/drawing/2014/main" id="{193FBF9E-945A-1B31-EC0C-6611C7E71764}"/>
                </a:ext>
              </a:extLst>
            </p:cNvPr>
            <p:cNvSpPr txBox="1"/>
            <p:nvPr/>
          </p:nvSpPr>
          <p:spPr>
            <a:xfrm>
              <a:off x="4474465" y="946893"/>
              <a:ext cx="2766190" cy="574542"/>
            </a:xfrm>
            <a:prstGeom prst="rect">
              <a:avLst/>
            </a:prstGeom>
            <a:noFill/>
          </p:spPr>
          <p:txBody>
            <a:bodyPr wrap="square" rtlCol="0">
              <a:spAutoFit/>
            </a:bodyPr>
            <a:lstStyle/>
            <a:p>
              <a:pPr algn="dist">
                <a:buClrTx/>
                <a:buSzTx/>
                <a:buFontTx/>
              </a:pPr>
              <a:r>
                <a:rPr lang="zh-CN" altLang="en-US" sz="2800" b="1" dirty="0">
                  <a:solidFill>
                    <a:schemeClr val="bg1"/>
                  </a:solidFill>
                  <a:latin typeface="微软雅黑" panose="020B0503020204020204" charset="-122"/>
                  <a:ea typeface="微软雅黑" panose="020B0503020204020204" charset="-122"/>
                </a:rPr>
                <a:t>地图页弹窗</a:t>
              </a:r>
            </a:p>
          </p:txBody>
        </p:sp>
        <p:sp>
          <p:nvSpPr>
            <p:cNvPr id="143" name="圆角矩形 72">
              <a:extLst>
                <a:ext uri="{FF2B5EF4-FFF2-40B4-BE49-F238E27FC236}">
                  <a16:creationId xmlns:a16="http://schemas.microsoft.com/office/drawing/2014/main" id="{0270FE99-D064-9961-6124-EC3E898A896D}"/>
                </a:ext>
              </a:extLst>
            </p:cNvPr>
            <p:cNvSpPr/>
            <p:nvPr/>
          </p:nvSpPr>
          <p:spPr>
            <a:xfrm>
              <a:off x="4355051" y="706059"/>
              <a:ext cx="3000560" cy="989133"/>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4" name="组合 143">
            <a:extLst>
              <a:ext uri="{FF2B5EF4-FFF2-40B4-BE49-F238E27FC236}">
                <a16:creationId xmlns:a16="http://schemas.microsoft.com/office/drawing/2014/main" id="{22A64555-7A83-3A87-E4E0-A775841F7C01}"/>
              </a:ext>
            </a:extLst>
          </p:cNvPr>
          <p:cNvGrpSpPr/>
          <p:nvPr/>
        </p:nvGrpSpPr>
        <p:grpSpPr>
          <a:xfrm>
            <a:off x="8271366" y="3656683"/>
            <a:ext cx="3474560" cy="900776"/>
            <a:chOff x="4355051" y="706059"/>
            <a:chExt cx="3000560" cy="989133"/>
          </a:xfrm>
        </p:grpSpPr>
        <p:sp>
          <p:nvSpPr>
            <p:cNvPr id="145" name="文本框 144">
              <a:extLst>
                <a:ext uri="{FF2B5EF4-FFF2-40B4-BE49-F238E27FC236}">
                  <a16:creationId xmlns:a16="http://schemas.microsoft.com/office/drawing/2014/main" id="{84E631B9-C47D-EEDD-C128-E07325C05D9E}"/>
                </a:ext>
              </a:extLst>
            </p:cNvPr>
            <p:cNvSpPr txBox="1"/>
            <p:nvPr/>
          </p:nvSpPr>
          <p:spPr>
            <a:xfrm>
              <a:off x="4474465" y="946893"/>
              <a:ext cx="2766190" cy="574543"/>
            </a:xfrm>
            <a:prstGeom prst="rect">
              <a:avLst/>
            </a:prstGeom>
            <a:noFill/>
          </p:spPr>
          <p:txBody>
            <a:bodyPr wrap="square" rtlCol="0">
              <a:spAutoFit/>
            </a:bodyPr>
            <a:lstStyle/>
            <a:p>
              <a:pPr algn="dist">
                <a:buClrTx/>
                <a:buSzTx/>
                <a:buFontTx/>
              </a:pPr>
              <a:r>
                <a:rPr lang="zh-CN" altLang="en-US" sz="2800" b="1" dirty="0">
                  <a:solidFill>
                    <a:schemeClr val="bg1"/>
                  </a:solidFill>
                  <a:latin typeface="微软雅黑" panose="020B0503020204020204" charset="-122"/>
                  <a:ea typeface="微软雅黑" panose="020B0503020204020204" charset="-122"/>
                </a:rPr>
                <a:t>记录时间与次数</a:t>
              </a:r>
            </a:p>
          </p:txBody>
        </p:sp>
        <p:sp>
          <p:nvSpPr>
            <p:cNvPr id="146" name="圆角矩形 72">
              <a:extLst>
                <a:ext uri="{FF2B5EF4-FFF2-40B4-BE49-F238E27FC236}">
                  <a16:creationId xmlns:a16="http://schemas.microsoft.com/office/drawing/2014/main" id="{C2EDF708-0A8F-A677-CB23-9C6417779058}"/>
                </a:ext>
              </a:extLst>
            </p:cNvPr>
            <p:cNvSpPr/>
            <p:nvPr/>
          </p:nvSpPr>
          <p:spPr>
            <a:xfrm>
              <a:off x="4355051" y="706059"/>
              <a:ext cx="3000560" cy="989133"/>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 name="组合 146">
            <a:extLst>
              <a:ext uri="{FF2B5EF4-FFF2-40B4-BE49-F238E27FC236}">
                <a16:creationId xmlns:a16="http://schemas.microsoft.com/office/drawing/2014/main" id="{BE6C0177-9CCB-40F7-9EAE-9B9152A02D2D}"/>
              </a:ext>
            </a:extLst>
          </p:cNvPr>
          <p:cNvGrpSpPr/>
          <p:nvPr/>
        </p:nvGrpSpPr>
        <p:grpSpPr>
          <a:xfrm>
            <a:off x="8268578" y="4991732"/>
            <a:ext cx="3474560" cy="900776"/>
            <a:chOff x="4355051" y="706059"/>
            <a:chExt cx="3000560" cy="989133"/>
          </a:xfrm>
        </p:grpSpPr>
        <p:sp>
          <p:nvSpPr>
            <p:cNvPr id="148" name="文本框 147">
              <a:extLst>
                <a:ext uri="{FF2B5EF4-FFF2-40B4-BE49-F238E27FC236}">
                  <a16:creationId xmlns:a16="http://schemas.microsoft.com/office/drawing/2014/main" id="{F4FBF063-0DED-8EBA-0A03-1F4ECE18710E}"/>
                </a:ext>
              </a:extLst>
            </p:cNvPr>
            <p:cNvSpPr txBox="1"/>
            <p:nvPr/>
          </p:nvSpPr>
          <p:spPr>
            <a:xfrm>
              <a:off x="4474465" y="946893"/>
              <a:ext cx="2766190" cy="574543"/>
            </a:xfrm>
            <a:prstGeom prst="rect">
              <a:avLst/>
            </a:prstGeom>
            <a:noFill/>
          </p:spPr>
          <p:txBody>
            <a:bodyPr wrap="square" rtlCol="0">
              <a:spAutoFit/>
            </a:bodyPr>
            <a:lstStyle/>
            <a:p>
              <a:pPr algn="dist">
                <a:buClrTx/>
                <a:buSzTx/>
                <a:buFontTx/>
              </a:pPr>
              <a:r>
                <a:rPr lang="zh-CN" altLang="en-US" sz="2800" b="1" dirty="0">
                  <a:solidFill>
                    <a:schemeClr val="bg1"/>
                  </a:solidFill>
                  <a:latin typeface="微软雅黑" panose="020B0503020204020204" charset="-122"/>
                  <a:ea typeface="微软雅黑" panose="020B0503020204020204" charset="-122"/>
                </a:rPr>
                <a:t>弹窗提醒管理员</a:t>
              </a:r>
            </a:p>
          </p:txBody>
        </p:sp>
        <p:sp>
          <p:nvSpPr>
            <p:cNvPr id="149" name="圆角矩形 72">
              <a:extLst>
                <a:ext uri="{FF2B5EF4-FFF2-40B4-BE49-F238E27FC236}">
                  <a16:creationId xmlns:a16="http://schemas.microsoft.com/office/drawing/2014/main" id="{F153F175-80DE-9B9F-91DE-F6D2AEEED734}"/>
                </a:ext>
              </a:extLst>
            </p:cNvPr>
            <p:cNvSpPr/>
            <p:nvPr/>
          </p:nvSpPr>
          <p:spPr>
            <a:xfrm>
              <a:off x="4355051" y="706059"/>
              <a:ext cx="3000560" cy="989133"/>
            </a:xfrm>
            <a:prstGeom prst="roundRect">
              <a:avLst/>
            </a:prstGeom>
            <a:noFill/>
            <a:ln w="28575">
              <a:solidFill>
                <a:srgbClr val="4FD1FF"/>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animBg="1"/>
      <p:bldP spid="104" grpId="1" animBg="1"/>
      <p:bldP spid="112" grpId="1" animBg="1"/>
      <p:bldP spid="113" grpId="1" animBg="1"/>
      <p:bldP spid="114" grpId="1" animBg="1"/>
      <p:bldP spid="117" grpId="1" animBg="1"/>
      <p:bldP spid="118" grpId="1" animBg="1"/>
      <p:bldP spid="115" grpId="0" animBg="1"/>
      <p:bldP spid="1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赛车仪表盘"/>
          <p:cNvPicPr>
            <a:picLocks noChangeAspect="1"/>
          </p:cNvPicPr>
          <p:nvPr/>
        </p:nvPicPr>
        <p:blipFill>
          <a:blip r:embed="rId3"/>
          <a:srcRect t="3861" b="13914"/>
          <a:stretch>
            <a:fillRect/>
          </a:stretch>
        </p:blipFill>
        <p:spPr>
          <a:xfrm>
            <a:off x="0" y="0"/>
            <a:ext cx="12190730" cy="6864985"/>
          </a:xfrm>
          <a:prstGeom prst="rect">
            <a:avLst/>
          </a:prstGeom>
        </p:spPr>
      </p:pic>
      <p:sp>
        <p:nvSpPr>
          <p:cNvPr id="6" name="矩形 5"/>
          <p:cNvSpPr/>
          <p:nvPr/>
        </p:nvSpPr>
        <p:spPr>
          <a:xfrm>
            <a:off x="-635" y="0"/>
            <a:ext cx="12191365" cy="6882130"/>
          </a:xfrm>
          <a:prstGeom prst="rect">
            <a:avLst/>
          </a:pr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892382" y="1593754"/>
            <a:ext cx="2843465" cy="2945676"/>
            <a:chOff x="1670084" y="1428750"/>
            <a:chExt cx="4063967" cy="4210050"/>
          </a:xfrm>
        </p:grpSpPr>
        <p:sp>
          <p:nvSpPr>
            <p:cNvPr id="68" name="任意多边形: 形状 67"/>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任意多边形: 形状 68"/>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3" name="文本框 72"/>
          <p:cNvSpPr txBox="1"/>
          <p:nvPr/>
        </p:nvSpPr>
        <p:spPr>
          <a:xfrm>
            <a:off x="6494780" y="2439035"/>
            <a:ext cx="4196080" cy="923330"/>
          </a:xfrm>
          <a:prstGeom prst="rect">
            <a:avLst/>
          </a:prstGeom>
          <a:noFill/>
        </p:spPr>
        <p:txBody>
          <a:bodyPr wrap="square" rtlCol="0">
            <a:spAutoFit/>
          </a:bodyPr>
          <a:lstStyle/>
          <a:p>
            <a:pPr algn="dist"/>
            <a:r>
              <a:rPr lang="zh-CN" altLang="en-US" sz="5400" b="1" spc="300" dirty="0">
                <a:solidFill>
                  <a:schemeClr val="bg1"/>
                </a:solidFill>
                <a:latin typeface="微软雅黑" panose="020B0503020204020204" charset="-122"/>
                <a:ea typeface="微软雅黑" panose="020B0503020204020204" charset="-122"/>
                <a:cs typeface="Segoe UI" panose="020B0502040204020203" pitchFamily="34" charset="0"/>
              </a:rPr>
              <a:t>关键技术</a:t>
            </a:r>
          </a:p>
        </p:txBody>
      </p:sp>
      <p:grpSp>
        <p:nvGrpSpPr>
          <p:cNvPr id="2" name="组合 1"/>
          <p:cNvGrpSpPr/>
          <p:nvPr/>
        </p:nvGrpSpPr>
        <p:grpSpPr>
          <a:xfrm>
            <a:off x="5005705" y="1632200"/>
            <a:ext cx="1249583" cy="1294500"/>
            <a:chOff x="1670084" y="1428750"/>
            <a:chExt cx="4063967" cy="4210050"/>
          </a:xfrm>
        </p:grpSpPr>
        <p:sp>
          <p:nvSpPr>
            <p:cNvPr id="4" name="任意多边形: 形状 107"/>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任意多边形: 形状 108"/>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1" name="组合 110"/>
          <p:cNvGrpSpPr/>
          <p:nvPr/>
        </p:nvGrpSpPr>
        <p:grpSpPr>
          <a:xfrm>
            <a:off x="3523688" y="1158504"/>
            <a:ext cx="609670" cy="631585"/>
            <a:chOff x="1670084" y="1428750"/>
            <a:chExt cx="4063967" cy="4210050"/>
          </a:xfrm>
        </p:grpSpPr>
        <p:sp>
          <p:nvSpPr>
            <p:cNvPr id="112" name="任意多边形: 形状 111"/>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任意多边形: 形状 112"/>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4" name="组合 113"/>
          <p:cNvGrpSpPr/>
          <p:nvPr/>
        </p:nvGrpSpPr>
        <p:grpSpPr>
          <a:xfrm>
            <a:off x="4104066" y="3216351"/>
            <a:ext cx="965140" cy="999833"/>
            <a:chOff x="1670084" y="1428750"/>
            <a:chExt cx="4063967" cy="4210050"/>
          </a:xfrm>
        </p:grpSpPr>
        <p:sp>
          <p:nvSpPr>
            <p:cNvPr id="115" name="任意多边形: 形状 114"/>
            <p:cNvSpPr/>
            <p:nvPr/>
          </p:nvSpPr>
          <p:spPr>
            <a:xfrm>
              <a:off x="1670084" y="1428750"/>
              <a:ext cx="4063967" cy="4210050"/>
            </a:xfrm>
            <a:custGeom>
              <a:avLst/>
              <a:gdLst>
                <a:gd name="connsiteX0" fmla="*/ 3817574 w 4063967"/>
                <a:gd name="connsiteY0" fmla="*/ 1117571 h 4210050"/>
                <a:gd name="connsiteX1" fmla="*/ 3898544 w 4063967"/>
                <a:gd name="connsiteY1" fmla="*/ 1285654 h 4210050"/>
                <a:gd name="connsiteX2" fmla="*/ 4063967 w 4063967"/>
                <a:gd name="connsiteY2" fmla="*/ 2105025 h 4210050"/>
                <a:gd name="connsiteX3" fmla="*/ 1958942 w 4063967"/>
                <a:gd name="connsiteY3" fmla="*/ 4210050 h 4210050"/>
                <a:gd name="connsiteX4" fmla="*/ 107982 w 4063967"/>
                <a:gd name="connsiteY4" fmla="*/ 3108405 h 4210050"/>
                <a:gd name="connsiteX5" fmla="*/ 93531 w 4063967"/>
                <a:gd name="connsiteY5" fmla="*/ 3078405 h 4210050"/>
                <a:gd name="connsiteX6" fmla="*/ 207003 w 4063967"/>
                <a:gd name="connsiteY6" fmla="*/ 3054796 h 4210050"/>
                <a:gd name="connsiteX7" fmla="*/ 306773 w 4063967"/>
                <a:gd name="connsiteY7" fmla="*/ 3219022 h 4210050"/>
                <a:gd name="connsiteX8" fmla="*/ 1958942 w 4063967"/>
                <a:gd name="connsiteY8" fmla="*/ 4097473 h 4210050"/>
                <a:gd name="connsiteX9" fmla="*/ 3951390 w 4063967"/>
                <a:gd name="connsiteY9" fmla="*/ 2105025 h 4210050"/>
                <a:gd name="connsiteX10" fmla="*/ 3794814 w 4063967"/>
                <a:gd name="connsiteY10" fmla="*/ 1329474 h 4210050"/>
                <a:gd name="connsiteX11" fmla="*/ 3742791 w 4063967"/>
                <a:gd name="connsiteY11" fmla="*/ 1221481 h 4210050"/>
                <a:gd name="connsiteX12" fmla="*/ 1958942 w 4063967"/>
                <a:gd name="connsiteY12" fmla="*/ 0 h 4210050"/>
                <a:gd name="connsiteX13" fmla="*/ 2383178 w 4063967"/>
                <a:gd name="connsiteY13" fmla="*/ 42767 h 4210050"/>
                <a:gd name="connsiteX14" fmla="*/ 2455524 w 4063967"/>
                <a:gd name="connsiteY14" fmla="*/ 61369 h 4210050"/>
                <a:gd name="connsiteX15" fmla="*/ 2385002 w 4063967"/>
                <a:gd name="connsiteY15" fmla="*/ 159359 h 4210050"/>
                <a:gd name="connsiteX16" fmla="*/ 2360490 w 4063967"/>
                <a:gd name="connsiteY16" fmla="*/ 153057 h 4210050"/>
                <a:gd name="connsiteX17" fmla="*/ 1958942 w 4063967"/>
                <a:gd name="connsiteY17" fmla="*/ 112577 h 4210050"/>
                <a:gd name="connsiteX18" fmla="*/ 206972 w 4063967"/>
                <a:gd name="connsiteY18" fmla="*/ 1155306 h 4210050"/>
                <a:gd name="connsiteX19" fmla="*/ 131949 w 4063967"/>
                <a:gd name="connsiteY19" fmla="*/ 1311043 h 4210050"/>
                <a:gd name="connsiteX20" fmla="*/ 0 w 4063967"/>
                <a:gd name="connsiteY20" fmla="*/ 1338497 h 4210050"/>
                <a:gd name="connsiteX21" fmla="*/ 19340 w 4063967"/>
                <a:gd name="connsiteY21" fmla="*/ 1285655 h 4210050"/>
                <a:gd name="connsiteX22" fmla="*/ 1958942 w 4063967"/>
                <a:gd name="connsiteY22" fmla="*/ 0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63967" h="4210050">
                  <a:moveTo>
                    <a:pt x="3817574" y="1117571"/>
                  </a:moveTo>
                  <a:lnTo>
                    <a:pt x="3898544" y="1285654"/>
                  </a:lnTo>
                  <a:cubicBezTo>
                    <a:pt x="4005064" y="1537496"/>
                    <a:pt x="4063967" y="1814382"/>
                    <a:pt x="4063967" y="2105025"/>
                  </a:cubicBezTo>
                  <a:cubicBezTo>
                    <a:pt x="4063967" y="3267598"/>
                    <a:pt x="3121515" y="4210050"/>
                    <a:pt x="1958942" y="4210050"/>
                  </a:cubicBezTo>
                  <a:cubicBezTo>
                    <a:pt x="1159673" y="4210050"/>
                    <a:pt x="464446" y="3764594"/>
                    <a:pt x="107982" y="3108405"/>
                  </a:cubicBezTo>
                  <a:lnTo>
                    <a:pt x="93531" y="3078405"/>
                  </a:lnTo>
                  <a:lnTo>
                    <a:pt x="207003" y="3054796"/>
                  </a:lnTo>
                  <a:lnTo>
                    <a:pt x="306773" y="3219022"/>
                  </a:lnTo>
                  <a:cubicBezTo>
                    <a:pt x="664830" y="3749017"/>
                    <a:pt x="1271193" y="4097473"/>
                    <a:pt x="1958942" y="4097473"/>
                  </a:cubicBezTo>
                  <a:cubicBezTo>
                    <a:pt x="3059341" y="4097473"/>
                    <a:pt x="3951390" y="3205424"/>
                    <a:pt x="3951390" y="2105025"/>
                  </a:cubicBezTo>
                  <a:cubicBezTo>
                    <a:pt x="3951390" y="1829925"/>
                    <a:pt x="3895637" y="1567848"/>
                    <a:pt x="3794814" y="1329474"/>
                  </a:cubicBezTo>
                  <a:lnTo>
                    <a:pt x="3742791" y="1221481"/>
                  </a:lnTo>
                  <a:close/>
                  <a:moveTo>
                    <a:pt x="1958942" y="0"/>
                  </a:moveTo>
                  <a:cubicBezTo>
                    <a:pt x="2104264" y="0"/>
                    <a:pt x="2246146" y="14726"/>
                    <a:pt x="2383178" y="42767"/>
                  </a:cubicBezTo>
                  <a:lnTo>
                    <a:pt x="2455524" y="61369"/>
                  </a:lnTo>
                  <a:lnTo>
                    <a:pt x="2385002" y="159359"/>
                  </a:lnTo>
                  <a:lnTo>
                    <a:pt x="2360490" y="153057"/>
                  </a:lnTo>
                  <a:cubicBezTo>
                    <a:pt x="2230787" y="126515"/>
                    <a:pt x="2096492" y="112577"/>
                    <a:pt x="1958942" y="112577"/>
                  </a:cubicBezTo>
                  <a:cubicBezTo>
                    <a:pt x="1202418" y="112577"/>
                    <a:pt x="544371" y="534210"/>
                    <a:pt x="206972" y="1155306"/>
                  </a:cubicBezTo>
                  <a:lnTo>
                    <a:pt x="131949" y="1311043"/>
                  </a:lnTo>
                  <a:lnTo>
                    <a:pt x="0" y="1338497"/>
                  </a:lnTo>
                  <a:lnTo>
                    <a:pt x="19340" y="1285655"/>
                  </a:lnTo>
                  <a:cubicBezTo>
                    <a:pt x="338901" y="530129"/>
                    <a:pt x="1087012" y="0"/>
                    <a:pt x="1958942" y="0"/>
                  </a:cubicBezTo>
                  <a:close/>
                </a:path>
              </a:pathLst>
            </a:cu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任意多边形: 形状 115"/>
            <p:cNvSpPr/>
            <p:nvPr/>
          </p:nvSpPr>
          <p:spPr>
            <a:xfrm>
              <a:off x="1719262" y="1624013"/>
              <a:ext cx="3819526" cy="3813218"/>
            </a:xfrm>
            <a:custGeom>
              <a:avLst/>
              <a:gdLst>
                <a:gd name="connsiteX0" fmla="*/ 930421 w 3819526"/>
                <a:gd name="connsiteY0" fmla="*/ 272438 h 3813218"/>
                <a:gd name="connsiteX1" fmla="*/ 1021819 w 3819526"/>
                <a:gd name="connsiteY1" fmla="*/ 336296 h 3813218"/>
                <a:gd name="connsiteX2" fmla="*/ 899100 w 3819526"/>
                <a:gd name="connsiteY2" fmla="*/ 410850 h 3813218"/>
                <a:gd name="connsiteX3" fmla="*/ 102134 w 3819526"/>
                <a:gd name="connsiteY3" fmla="*/ 1909763 h 3813218"/>
                <a:gd name="connsiteX4" fmla="*/ 1724943 w 3819526"/>
                <a:gd name="connsiteY4" fmla="*/ 3708059 h 3813218"/>
                <a:gd name="connsiteX5" fmla="*/ 1726310 w 3819526"/>
                <a:gd name="connsiteY5" fmla="*/ 3708128 h 3813218"/>
                <a:gd name="connsiteX6" fmla="*/ 1784834 w 3819526"/>
                <a:gd name="connsiteY6" fmla="*/ 3813218 h 3813218"/>
                <a:gd name="connsiteX7" fmla="*/ 1714501 w 3819526"/>
                <a:gd name="connsiteY7" fmla="*/ 3809666 h 3813218"/>
                <a:gd name="connsiteX8" fmla="*/ 0 w 3819526"/>
                <a:gd name="connsiteY8" fmla="*/ 1909763 h 3813218"/>
                <a:gd name="connsiteX9" fmla="*/ 841996 w 3819526"/>
                <a:gd name="connsiteY9" fmla="*/ 326158 h 3813218"/>
                <a:gd name="connsiteX10" fmla="*/ 1213111 w 3819526"/>
                <a:gd name="connsiteY10" fmla="*/ 132981 h 3813218"/>
                <a:gd name="connsiteX11" fmla="*/ 1315168 w 3819526"/>
                <a:gd name="connsiteY11" fmla="*/ 204287 h 3813218"/>
                <a:gd name="connsiteX12" fmla="*/ 1206152 w 3819526"/>
                <a:gd name="connsiteY12" fmla="*/ 244188 h 3813218"/>
                <a:gd name="connsiteX13" fmla="*/ 1137138 w 3819526"/>
                <a:gd name="connsiteY13" fmla="*/ 277433 h 3813218"/>
                <a:gd name="connsiteX14" fmla="*/ 1041189 w 3819526"/>
                <a:gd name="connsiteY14" fmla="*/ 210395 h 3813218"/>
                <a:gd name="connsiteX15" fmla="*/ 1166397 w 3819526"/>
                <a:gd name="connsiteY15" fmla="*/ 150079 h 3813218"/>
                <a:gd name="connsiteX16" fmla="*/ 1554197 w 3819526"/>
                <a:gd name="connsiteY16" fmla="*/ 34325 h 3813218"/>
                <a:gd name="connsiteX17" fmla="*/ 1675425 w 3819526"/>
                <a:gd name="connsiteY17" fmla="*/ 119025 h 3813218"/>
                <a:gd name="connsiteX18" fmla="*/ 1545462 w 3819526"/>
                <a:gd name="connsiteY18" fmla="*/ 138860 h 3813218"/>
                <a:gd name="connsiteX19" fmla="*/ 1454549 w 3819526"/>
                <a:gd name="connsiteY19" fmla="*/ 162236 h 3813218"/>
                <a:gd name="connsiteX20" fmla="*/ 1344326 w 3819526"/>
                <a:gd name="connsiteY20" fmla="*/ 85225 h 3813218"/>
                <a:gd name="connsiteX21" fmla="*/ 1524879 w 3819526"/>
                <a:gd name="connsiteY21" fmla="*/ 38800 h 3813218"/>
                <a:gd name="connsiteX22" fmla="*/ 1909763 w 3819526"/>
                <a:gd name="connsiteY22" fmla="*/ 0 h 3813218"/>
                <a:gd name="connsiteX23" fmla="*/ 3819526 w 3819526"/>
                <a:gd name="connsiteY23" fmla="*/ 1909763 h 3813218"/>
                <a:gd name="connsiteX24" fmla="*/ 3669448 w 3819526"/>
                <a:gd name="connsiteY24" fmla="*/ 2653129 h 3813218"/>
                <a:gd name="connsiteX25" fmla="*/ 3591304 w 3819526"/>
                <a:gd name="connsiteY25" fmla="*/ 2815345 h 3813218"/>
                <a:gd name="connsiteX26" fmla="*/ 3530575 w 3819526"/>
                <a:gd name="connsiteY26" fmla="*/ 2706295 h 3813218"/>
                <a:gd name="connsiteX27" fmla="*/ 3575338 w 3819526"/>
                <a:gd name="connsiteY27" fmla="*/ 2613374 h 3813218"/>
                <a:gd name="connsiteX28" fmla="*/ 3717390 w 3819526"/>
                <a:gd name="connsiteY28" fmla="*/ 1909763 h 3813218"/>
                <a:gd name="connsiteX29" fmla="*/ 1909762 w 3819526"/>
                <a:gd name="connsiteY29" fmla="*/ 102135 h 3813218"/>
                <a:gd name="connsiteX30" fmla="*/ 1854792 w 3819526"/>
                <a:gd name="connsiteY30" fmla="*/ 104911 h 3813218"/>
                <a:gd name="connsiteX31" fmla="*/ 1718463 w 3819526"/>
                <a:gd name="connsiteY31" fmla="*/ 9660 h 381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9526" h="3813218">
                  <a:moveTo>
                    <a:pt x="930421" y="272438"/>
                  </a:moveTo>
                  <a:lnTo>
                    <a:pt x="1021819" y="336296"/>
                  </a:lnTo>
                  <a:lnTo>
                    <a:pt x="899100" y="410850"/>
                  </a:lnTo>
                  <a:cubicBezTo>
                    <a:pt x="418268" y="735694"/>
                    <a:pt x="102134" y="1285810"/>
                    <a:pt x="102134" y="1909763"/>
                  </a:cubicBezTo>
                  <a:cubicBezTo>
                    <a:pt x="102134" y="2845693"/>
                    <a:pt x="813436" y="3615490"/>
                    <a:pt x="1724943" y="3708059"/>
                  </a:cubicBezTo>
                  <a:lnTo>
                    <a:pt x="1726310" y="3708128"/>
                  </a:lnTo>
                  <a:lnTo>
                    <a:pt x="1784834" y="3813218"/>
                  </a:lnTo>
                  <a:lnTo>
                    <a:pt x="1714501" y="3809666"/>
                  </a:lnTo>
                  <a:cubicBezTo>
                    <a:pt x="751491" y="3711867"/>
                    <a:pt x="0" y="2898576"/>
                    <a:pt x="0" y="1909763"/>
                  </a:cubicBezTo>
                  <a:cubicBezTo>
                    <a:pt x="0" y="1250555"/>
                    <a:pt x="333996" y="669356"/>
                    <a:pt x="841996" y="326158"/>
                  </a:cubicBezTo>
                  <a:close/>
                  <a:moveTo>
                    <a:pt x="1213111" y="132981"/>
                  </a:moveTo>
                  <a:lnTo>
                    <a:pt x="1315168" y="204287"/>
                  </a:lnTo>
                  <a:lnTo>
                    <a:pt x="1206152" y="244188"/>
                  </a:lnTo>
                  <a:lnTo>
                    <a:pt x="1137138" y="277433"/>
                  </a:lnTo>
                  <a:lnTo>
                    <a:pt x="1041189" y="210395"/>
                  </a:lnTo>
                  <a:lnTo>
                    <a:pt x="1166397" y="150079"/>
                  </a:lnTo>
                  <a:close/>
                  <a:moveTo>
                    <a:pt x="1554197" y="34325"/>
                  </a:moveTo>
                  <a:lnTo>
                    <a:pt x="1675425" y="119025"/>
                  </a:lnTo>
                  <a:lnTo>
                    <a:pt x="1545462" y="138860"/>
                  </a:lnTo>
                  <a:lnTo>
                    <a:pt x="1454549" y="162236"/>
                  </a:lnTo>
                  <a:lnTo>
                    <a:pt x="1344326" y="85225"/>
                  </a:lnTo>
                  <a:lnTo>
                    <a:pt x="1524879" y="38800"/>
                  </a:lnTo>
                  <a:close/>
                  <a:moveTo>
                    <a:pt x="1909763" y="0"/>
                  </a:moveTo>
                  <a:cubicBezTo>
                    <a:pt x="2964496" y="0"/>
                    <a:pt x="3819526" y="855030"/>
                    <a:pt x="3819526" y="1909763"/>
                  </a:cubicBezTo>
                  <a:cubicBezTo>
                    <a:pt x="3819526" y="2173446"/>
                    <a:pt x="3766087" y="2424648"/>
                    <a:pt x="3669448" y="2653129"/>
                  </a:cubicBezTo>
                  <a:lnTo>
                    <a:pt x="3591304" y="2815345"/>
                  </a:lnTo>
                  <a:lnTo>
                    <a:pt x="3530575" y="2706295"/>
                  </a:lnTo>
                  <a:lnTo>
                    <a:pt x="3575338" y="2613374"/>
                  </a:lnTo>
                  <a:cubicBezTo>
                    <a:pt x="3666809" y="2397112"/>
                    <a:pt x="3717390" y="2159344"/>
                    <a:pt x="3717390" y="1909763"/>
                  </a:cubicBezTo>
                  <a:cubicBezTo>
                    <a:pt x="3717390" y="911438"/>
                    <a:pt x="2908087" y="102135"/>
                    <a:pt x="1909762" y="102135"/>
                  </a:cubicBezTo>
                  <a:lnTo>
                    <a:pt x="1854792" y="104911"/>
                  </a:lnTo>
                  <a:lnTo>
                    <a:pt x="1718463" y="9660"/>
                  </a:lnTo>
                  <a:close/>
                </a:path>
              </a:pathLst>
            </a:custGeom>
            <a:solidFill>
              <a:srgbClr val="008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7" name="文本框 116"/>
          <p:cNvSpPr txBox="1"/>
          <p:nvPr/>
        </p:nvSpPr>
        <p:spPr>
          <a:xfrm>
            <a:off x="5008369" y="1785368"/>
            <a:ext cx="1199336" cy="1014730"/>
          </a:xfrm>
          <a:prstGeom prst="rect">
            <a:avLst/>
          </a:prstGeom>
          <a:noFill/>
        </p:spPr>
        <p:txBody>
          <a:bodyPr wrap="square" rtlCol="0">
            <a:spAutoFit/>
          </a:bodyPr>
          <a:lstStyle/>
          <a:p>
            <a:pPr algn="ctr"/>
            <a:r>
              <a:rPr lang="en-US" altLang="zh-CN" sz="6000" b="1" dirty="0">
                <a:solidFill>
                  <a:schemeClr val="bg1"/>
                </a:solidFill>
                <a:latin typeface="微软雅黑" panose="020B0503020204020204" charset="-122"/>
              </a:rPr>
              <a:t>03</a:t>
            </a:r>
            <a:endParaRPr lang="zh-CN" altLang="en-US" sz="6000" b="1" dirty="0">
              <a:solidFill>
                <a:schemeClr val="bg1"/>
              </a:solidFill>
              <a:latin typeface="微软雅黑" panose="020B0503020204020204" charset="-122"/>
            </a:endParaRPr>
          </a:p>
        </p:txBody>
      </p:sp>
      <p:grpSp>
        <p:nvGrpSpPr>
          <p:cNvPr id="7" name="组合 6"/>
          <p:cNvGrpSpPr/>
          <p:nvPr/>
        </p:nvGrpSpPr>
        <p:grpSpPr>
          <a:xfrm rot="10800000">
            <a:off x="5980430" y="3273425"/>
            <a:ext cx="4279265" cy="924560"/>
            <a:chOff x="1241358" y="761968"/>
            <a:chExt cx="3244844" cy="701091"/>
          </a:xfrm>
        </p:grpSpPr>
        <p:cxnSp>
          <p:nvCxnSpPr>
            <p:cNvPr id="8" name="直接连接符 7"/>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descr="千库网_蓝色科技仪表盘_元素编号13090450"/>
          <p:cNvPicPr>
            <a:picLocks noChangeAspect="1"/>
          </p:cNvPicPr>
          <p:nvPr/>
        </p:nvPicPr>
        <p:blipFill>
          <a:blip r:embed="rId4"/>
          <a:stretch>
            <a:fillRect/>
          </a:stretch>
        </p:blipFill>
        <p:spPr>
          <a:xfrm>
            <a:off x="793750" y="1572260"/>
            <a:ext cx="3002915" cy="3002915"/>
          </a:xfrm>
          <a:prstGeom prst="rect">
            <a:avLst/>
          </a:prstGeom>
        </p:spPr>
      </p:pic>
      <p:sp>
        <p:nvSpPr>
          <p:cNvPr id="27" name="文本框 26"/>
          <p:cNvSpPr txBox="1"/>
          <p:nvPr/>
        </p:nvSpPr>
        <p:spPr>
          <a:xfrm>
            <a:off x="6569710" y="3361055"/>
            <a:ext cx="4015105" cy="275590"/>
          </a:xfrm>
          <a:prstGeom prst="rect">
            <a:avLst/>
          </a:prstGeom>
          <a:noFill/>
        </p:spPr>
        <p:txBody>
          <a:bodyPr wrap="square" rtlCol="0" anchor="t">
            <a:spAutoFit/>
          </a:bodyPr>
          <a:lstStyle/>
          <a:p>
            <a:pPr algn="dist"/>
            <a:r>
              <a:rPr lang="en-US" altLang="zh-CN" sz="1200" b="1" cap="all" dirty="0">
                <a:solidFill>
                  <a:schemeClr val="bg1"/>
                </a:solidFill>
                <a:latin typeface="微软雅黑" panose="020B0503020204020204" charset="-122"/>
                <a:ea typeface="微软雅黑" panose="020B0503020204020204" charset="-122"/>
                <a:sym typeface="+mn-ea"/>
              </a:rPr>
              <a:t>KEY technology</a:t>
            </a:r>
            <a:endParaRPr lang="en-US" altLang="zh-CN" sz="1200" b="1" cap="all"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4000">
              <a:schemeClr val="tx1">
                <a:lumMod val="95000"/>
                <a:lumOff val="5000"/>
                <a:alpha val="100000"/>
              </a:schemeClr>
            </a:gs>
            <a:gs pos="0">
              <a:srgbClr val="111728"/>
            </a:gs>
            <a:gs pos="100000">
              <a:schemeClr val="tx2">
                <a:lumMod val="95000"/>
                <a:alpha val="100000"/>
              </a:schemeClr>
            </a:gs>
          </a:gsLst>
          <a:lin ang="10800000" scaled="0"/>
        </a:gradFill>
        <a:effectLst/>
      </p:bgPr>
    </p:bg>
    <p:spTree>
      <p:nvGrpSpPr>
        <p:cNvPr id="1" name=""/>
        <p:cNvGrpSpPr/>
        <p:nvPr/>
      </p:nvGrpSpPr>
      <p:grpSpPr>
        <a:xfrm>
          <a:off x="0" y="0"/>
          <a:ext cx="0" cy="0"/>
          <a:chOff x="0" y="0"/>
          <a:chExt cx="0" cy="0"/>
        </a:xfrm>
      </p:grpSpPr>
      <p:grpSp>
        <p:nvGrpSpPr>
          <p:cNvPr id="13" name="组合 12"/>
          <p:cNvGrpSpPr/>
          <p:nvPr/>
        </p:nvGrpSpPr>
        <p:grpSpPr>
          <a:xfrm flipH="1" flipV="1">
            <a:off x="290830" y="586105"/>
            <a:ext cx="2335530" cy="492125"/>
            <a:chOff x="1241358" y="761968"/>
            <a:chExt cx="3244844" cy="701091"/>
          </a:xfrm>
        </p:grpSpPr>
        <p:cxnSp>
          <p:nvCxnSpPr>
            <p:cNvPr id="14" name="直接连接符 13"/>
            <p:cNvCxnSpPr/>
            <p:nvPr/>
          </p:nvCxnSpPr>
          <p:spPr>
            <a:xfrm rot="10800000" flipH="1">
              <a:off x="1241358" y="1067897"/>
              <a:ext cx="2836453"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rot="10800000">
              <a:off x="4148938" y="761968"/>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10800000" flipH="1" flipV="1">
              <a:off x="4069501" y="1067596"/>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rot="10800000" flipH="1" flipV="1">
              <a:off x="4123112" y="949074"/>
              <a:ext cx="308853" cy="353947"/>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rot="10800000">
              <a:off x="4408823" y="128080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0800000">
              <a:off x="4347974" y="1396539"/>
              <a:ext cx="77379" cy="6652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rot="10800000" flipH="1">
              <a:off x="1468232" y="794532"/>
              <a:ext cx="2709957" cy="0"/>
            </a:xfrm>
            <a:prstGeom prst="line">
              <a:avLst/>
            </a:prstGeom>
            <a:ln w="25400">
              <a:solidFill>
                <a:srgbClr val="4FD1FF"/>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135948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156422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76897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197371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2178463"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p:nvSpPr>
          <p:spPr>
            <a:xfrm>
              <a:off x="2383208" y="844287"/>
              <a:ext cx="245030" cy="171843"/>
            </a:xfrm>
            <a:prstGeom prst="parallelogram">
              <a:avLst>
                <a:gd name="adj" fmla="val 71081"/>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628238" y="912018"/>
              <a:ext cx="704852" cy="0"/>
            </a:xfrm>
            <a:prstGeom prst="line">
              <a:avLst/>
            </a:prstGeom>
            <a:ln w="12700">
              <a:solidFill>
                <a:srgbClr val="4FD1FF"/>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333090"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439301"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545512"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651723"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3757934"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864145"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970356"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076568" y="907209"/>
              <a:ext cx="53611" cy="115861"/>
            </a:xfrm>
            <a:prstGeom prst="rect">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543560" y="160020"/>
            <a:ext cx="2681605" cy="646331"/>
          </a:xfrm>
          <a:prstGeom prst="rect">
            <a:avLst/>
          </a:prstGeom>
          <a:noFill/>
        </p:spPr>
        <p:txBody>
          <a:bodyPr wrap="square" rtlCol="0">
            <a:spAutoFit/>
          </a:bodyPr>
          <a:lstStyle/>
          <a:p>
            <a:r>
              <a:rPr lang="zh-CN" altLang="en-US" sz="3600" b="1" spc="600" dirty="0">
                <a:solidFill>
                  <a:schemeClr val="bg1"/>
                </a:solidFill>
                <a:latin typeface="微软雅黑" panose="020B0503020204020204" charset="-122"/>
                <a:ea typeface="微软雅黑" panose="020B0503020204020204" charset="-122"/>
              </a:rPr>
              <a:t>关键技术</a:t>
            </a:r>
          </a:p>
        </p:txBody>
      </p:sp>
      <p:pic>
        <p:nvPicPr>
          <p:cNvPr id="28" name="图片 27">
            <a:extLst>
              <a:ext uri="{FF2B5EF4-FFF2-40B4-BE49-F238E27FC236}">
                <a16:creationId xmlns:a16="http://schemas.microsoft.com/office/drawing/2014/main" id="{9333C27C-851A-A0FE-3942-B99B4730AA6F}"/>
              </a:ext>
            </a:extLst>
          </p:cNvPr>
          <p:cNvPicPr>
            <a:picLocks noChangeAspect="1"/>
          </p:cNvPicPr>
          <p:nvPr/>
        </p:nvPicPr>
        <p:blipFill>
          <a:blip r:embed="rId3"/>
          <a:stretch>
            <a:fillRect/>
          </a:stretch>
        </p:blipFill>
        <p:spPr>
          <a:xfrm>
            <a:off x="10062381" y="142191"/>
            <a:ext cx="2037165" cy="721293"/>
          </a:xfrm>
          <a:prstGeom prst="rect">
            <a:avLst/>
          </a:prstGeom>
        </p:spPr>
      </p:pic>
      <p:sp>
        <p:nvSpPr>
          <p:cNvPr id="19" name="文本框 18">
            <a:extLst>
              <a:ext uri="{FF2B5EF4-FFF2-40B4-BE49-F238E27FC236}">
                <a16:creationId xmlns:a16="http://schemas.microsoft.com/office/drawing/2014/main" id="{FF69EA8A-A5CC-D406-C80F-4858FCC93934}"/>
              </a:ext>
            </a:extLst>
          </p:cNvPr>
          <p:cNvSpPr txBox="1"/>
          <p:nvPr/>
        </p:nvSpPr>
        <p:spPr>
          <a:xfrm>
            <a:off x="3067591" y="863484"/>
            <a:ext cx="6056818" cy="584775"/>
          </a:xfrm>
          <a:prstGeom prst="rect">
            <a:avLst/>
          </a:prstGeom>
          <a:noFill/>
        </p:spPr>
        <p:txBody>
          <a:bodyPr wrap="square" rtlCol="0">
            <a:spAutoFit/>
          </a:bodyPr>
          <a:lstStyle/>
          <a:p>
            <a:pPr algn="ctr"/>
            <a:r>
              <a:rPr lang="en-US" altLang="zh-CN" sz="3200" b="1" dirty="0">
                <a:solidFill>
                  <a:schemeClr val="bg1"/>
                </a:solidFill>
                <a:latin typeface="+mj-ea"/>
                <a:ea typeface="+mj-ea"/>
              </a:rPr>
              <a:t>ASP.NET Core</a:t>
            </a:r>
            <a:r>
              <a:rPr lang="zh-CN" altLang="en-US" sz="3200" b="1" dirty="0">
                <a:solidFill>
                  <a:schemeClr val="bg1"/>
                </a:solidFill>
                <a:latin typeface="+mj-ea"/>
                <a:ea typeface="+mj-ea"/>
              </a:rPr>
              <a:t>与</a:t>
            </a:r>
            <a:r>
              <a:rPr lang="en-US" altLang="zh-CN" sz="3200" b="1" dirty="0">
                <a:solidFill>
                  <a:schemeClr val="bg1"/>
                </a:solidFill>
                <a:latin typeface="+mj-ea"/>
                <a:ea typeface="+mj-ea"/>
              </a:rPr>
              <a:t>Web API</a:t>
            </a:r>
            <a:endParaRPr lang="zh-CN" altLang="en-US" sz="3200" b="1" dirty="0">
              <a:solidFill>
                <a:schemeClr val="bg1"/>
              </a:solidFill>
              <a:latin typeface="+mj-ea"/>
              <a:ea typeface="+mj-ea"/>
            </a:endParaRPr>
          </a:p>
        </p:txBody>
      </p:sp>
      <p:sp>
        <p:nvSpPr>
          <p:cNvPr id="17" name="文本框 16">
            <a:extLst>
              <a:ext uri="{FF2B5EF4-FFF2-40B4-BE49-F238E27FC236}">
                <a16:creationId xmlns:a16="http://schemas.microsoft.com/office/drawing/2014/main" id="{96A628C8-B14C-A09C-5B54-831E84CABF88}"/>
              </a:ext>
            </a:extLst>
          </p:cNvPr>
          <p:cNvSpPr txBox="1"/>
          <p:nvPr/>
        </p:nvSpPr>
        <p:spPr>
          <a:xfrm>
            <a:off x="1034122" y="1914778"/>
            <a:ext cx="10123755" cy="3970318"/>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我们使用 </a:t>
            </a:r>
            <a:r>
              <a:rPr lang="en-US" altLang="zh-CN" sz="2800" dirty="0">
                <a:solidFill>
                  <a:schemeClr val="bg1"/>
                </a:solidFill>
                <a:latin typeface="微软雅黑" panose="020B0503020204020204" pitchFamily="34" charset="-122"/>
                <a:ea typeface="微软雅黑" panose="020B0503020204020204" pitchFamily="34" charset="-122"/>
              </a:rPr>
              <a:t>ASP.NET Core</a:t>
            </a:r>
            <a:r>
              <a:rPr lang="zh-CN" altLang="en-US" sz="2800" dirty="0">
                <a:solidFill>
                  <a:schemeClr val="bg1"/>
                </a:solidFill>
                <a:latin typeface="微软雅黑" panose="020B0503020204020204" pitchFamily="34" charset="-122"/>
                <a:ea typeface="微软雅黑" panose="020B0503020204020204" pitchFamily="34" charset="-122"/>
              </a:rPr>
              <a:t>搭建我们的</a:t>
            </a:r>
            <a:r>
              <a:rPr lang="en-US" altLang="zh-CN" sz="2800" dirty="0">
                <a:solidFill>
                  <a:schemeClr val="bg1"/>
                </a:solidFill>
                <a:latin typeface="微软雅黑" panose="020B0503020204020204" pitchFamily="34" charset="-122"/>
                <a:ea typeface="微软雅黑" panose="020B0503020204020204" pitchFamily="34" charset="-122"/>
              </a:rPr>
              <a:t>Web API</a:t>
            </a:r>
            <a:r>
              <a:rPr lang="zh-CN" altLang="en-US" sz="2800" dirty="0">
                <a:solidFill>
                  <a:schemeClr val="bg1"/>
                </a:solidFill>
                <a:latin typeface="微软雅黑" panose="020B0503020204020204" pitchFamily="34" charset="-122"/>
                <a:ea typeface="微软雅黑" panose="020B0503020204020204" pitchFamily="34" charset="-122"/>
              </a:rPr>
              <a:t>服务端程序</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Controller</a:t>
            </a:r>
            <a:r>
              <a:rPr lang="zh-CN" altLang="en-US" sz="2800" dirty="0">
                <a:solidFill>
                  <a:schemeClr val="bg1"/>
                </a:solidFill>
                <a:latin typeface="微软雅黑" panose="020B0503020204020204" pitchFamily="34" charset="-122"/>
                <a:ea typeface="微软雅黑" panose="020B0503020204020204" pitchFamily="34" charset="-122"/>
              </a:rPr>
              <a:t>层负责服务端程序与后台前端页面及车载终端通信，完成数据的传输工作</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Service</a:t>
            </a:r>
            <a:r>
              <a:rPr lang="zh-CN" altLang="en-US" sz="2800" dirty="0">
                <a:solidFill>
                  <a:schemeClr val="bg1"/>
                </a:solidFill>
                <a:latin typeface="微软雅黑" panose="020B0503020204020204" pitchFamily="34" charset="-122"/>
                <a:ea typeface="微软雅黑" panose="020B0503020204020204" pitchFamily="34" charset="-122"/>
              </a:rPr>
              <a:t>层负责将</a:t>
            </a:r>
            <a:r>
              <a:rPr lang="en-US" altLang="zh-CN" sz="2800" dirty="0">
                <a:solidFill>
                  <a:schemeClr val="bg1"/>
                </a:solidFill>
                <a:latin typeface="微软雅黑" panose="020B0503020204020204" pitchFamily="34" charset="-122"/>
                <a:ea typeface="微软雅黑" panose="020B0503020204020204" pitchFamily="34" charset="-122"/>
              </a:rPr>
              <a:t>Controller</a:t>
            </a:r>
            <a:r>
              <a:rPr lang="zh-CN" altLang="en-US" sz="2800" dirty="0">
                <a:solidFill>
                  <a:schemeClr val="bg1"/>
                </a:solidFill>
                <a:latin typeface="微软雅黑" panose="020B0503020204020204" pitchFamily="34" charset="-122"/>
                <a:ea typeface="微软雅黑" panose="020B0503020204020204" pitchFamily="34" charset="-122"/>
              </a:rPr>
              <a:t>层获得的数据进行相关业务功能的处理</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Models</a:t>
            </a:r>
            <a:r>
              <a:rPr lang="zh-CN" altLang="en-US" sz="2800" dirty="0">
                <a:solidFill>
                  <a:schemeClr val="bg1"/>
                </a:solidFill>
                <a:latin typeface="微软雅黑" panose="020B0503020204020204" pitchFamily="34" charset="-122"/>
                <a:ea typeface="微软雅黑" panose="020B0503020204020204" pitchFamily="34" charset="-122"/>
              </a:rPr>
              <a:t>层负责生成相应的数据库表结构。</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AwM2U1MTFlZGM1MzFjOTM2YTlmYzM1OTQ1YWM5YzA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1297</TotalTime>
  <Words>510</Words>
  <Application>Microsoft Office PowerPoint</Application>
  <PresentationFormat>宽屏</PresentationFormat>
  <Paragraphs>116</Paragraphs>
  <Slides>18</Slides>
  <Notes>0</Notes>
  <HiddenSlides>1</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Calibri</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dell</dc:creator>
  <cp:lastModifiedBy>Steve Liu</cp:lastModifiedBy>
  <cp:revision>223</cp:revision>
  <dcterms:created xsi:type="dcterms:W3CDTF">2019-06-19T02:08:00Z</dcterms:created>
  <dcterms:modified xsi:type="dcterms:W3CDTF">2022-06-26T02:56:41Z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C82AA6062C134DF48FEF73C9AC822490</vt:lpwstr>
  </property>
</Properties>
</file>